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313F-8226-406B-80E3-C1C1D58DF0A5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F901-0B30-496F-A6D7-E8036612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0.pn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7544" y="2169438"/>
            <a:ext cx="8280920" cy="2123658"/>
            <a:chOff x="467544" y="2169438"/>
            <a:chExt cx="8280920" cy="212365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7544" y="2169438"/>
              <a:ext cx="8280920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МОНИТОРИНГ </a:t>
              </a:r>
              <a:endParaRPr lang="ru-RU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ru-RU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ru-RU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реализации и эффективности внедрения механизмов вовлечения </a:t>
              </a:r>
              <a:r>
                <a:rPr lang="ru-RU" dirty="0">
                  <a:solidFill>
                    <a:srgbClr val="272D6B"/>
                  </a:solidFill>
                  <a:latin typeface="Century Gothic" panose="020B0502020202020204" pitchFamily="34" charset="0"/>
                  <a:ea typeface="Helvetica" pitchFamily="50" charset="0"/>
                </a:rPr>
                <a:t>общественно-деловых объединений </a:t>
              </a:r>
            </a:p>
            <a:p>
              <a:pPr algn="ctr"/>
              <a:r>
                <a:rPr lang="ru-RU" dirty="0">
                  <a:solidFill>
                    <a:srgbClr val="272D6B"/>
                  </a:solidFill>
                  <a:latin typeface="Century Gothic" panose="020B0502020202020204" pitchFamily="34" charset="0"/>
                  <a:ea typeface="Helvetica" pitchFamily="50" charset="0"/>
                </a:rPr>
                <a:t>и участия представителей работодателей </a:t>
              </a:r>
            </a:p>
            <a:p>
              <a:pPr algn="ctr"/>
              <a:r>
                <a:rPr lang="ru-RU" dirty="0">
                  <a:solidFill>
                    <a:srgbClr val="272D6B"/>
                  </a:solidFill>
                  <a:latin typeface="Century Gothic" panose="020B0502020202020204" pitchFamily="34" charset="0"/>
                  <a:ea typeface="Helvetica" pitchFamily="50" charset="0"/>
                </a:rPr>
                <a:t>в принятии решений по вопросам управления развитием образовательной организации </a:t>
              </a:r>
              <a:r>
                <a:rPr lang="ru-RU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на региональном уровне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695604" y="2673494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916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23528" y="260648"/>
            <a:ext cx="8604448" cy="6384776"/>
            <a:chOff x="323528" y="260648"/>
            <a:chExt cx="8604448" cy="63847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23528" y="260648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ДОЛЯ ОБРАЗОВАТЕЛЬНЫХ ОРГАНИЗАЦИЙ, В УПРАВЛЕНИЕ РАЗВИТИЕМ КОТОРЫХ ВОВЛЕЧЕНЫ СОЦИАЛЬНЫЕ ПАРТНЕРЫ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648448" y="1052736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648448" y="1306224"/>
              <a:ext cx="795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57% </a:t>
              </a:r>
              <a:r>
                <a:rPr lang="ru-RU" sz="24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от общего количества образовательных организаций региона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67744" y="2654793"/>
              <a:ext cx="63229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ts val="1400"/>
              </a:pPr>
              <a:r>
                <a:rPr lang="ru-RU" sz="1600" b="1" dirty="0">
                  <a:latin typeface="Century Gothic" panose="020B0502020202020204" pitchFamily="34" charset="0"/>
                  <a:ea typeface="Times New Roman" panose="02020603050405020304" pitchFamily="18" charset="0"/>
                  <a:cs typeface="Helvetica" panose="020B0604020202020204" pitchFamily="34" charset="0"/>
                </a:rPr>
                <a:t>61% </a:t>
              </a:r>
              <a:r>
                <a:rPr lang="ru-RU" sz="1600" dirty="0">
                  <a:latin typeface="Century Gothic" panose="020B0502020202020204" pitchFamily="34" charset="0"/>
                  <a:ea typeface="Times New Roman" panose="02020603050405020304" pitchFamily="18" charset="0"/>
                  <a:cs typeface="Helvetica" panose="020B0604020202020204" pitchFamily="34" charset="0"/>
                </a:rPr>
                <a:t>от общего количества общеобразовательных организаций региона </a:t>
              </a:r>
            </a:p>
            <a:p>
              <a:pPr>
                <a:buSzPts val="1400"/>
              </a:pPr>
              <a:r>
                <a:rPr lang="ru-RU" sz="1600" dirty="0">
                  <a:latin typeface="Century Gothic" panose="020B0502020202020204" pitchFamily="34" charset="0"/>
                  <a:ea typeface="Times New Roman" panose="02020603050405020304" pitchFamily="18" charset="0"/>
                  <a:cs typeface="Helvetica" panose="020B0604020202020204" pitchFamily="34" charset="0"/>
                </a:rPr>
                <a:t>(527 </a:t>
              </a:r>
              <a:r>
                <a:rPr lang="ru-RU" sz="1600" dirty="0">
                  <a:solidFill>
                    <a:srgbClr val="C00000"/>
                  </a:solidFill>
                  <a:latin typeface="Century Gothic" panose="020B0502020202020204" pitchFamily="34" charset="0"/>
                  <a:ea typeface="Times New Roman" panose="02020603050405020304" pitchFamily="18" charset="0"/>
                  <a:cs typeface="Helvetica" panose="020B0604020202020204" pitchFamily="34" charset="0"/>
                </a:rPr>
                <a:t>общеобразовательных организаций</a:t>
              </a:r>
              <a:r>
                <a:rPr lang="ru-RU" sz="1600" dirty="0">
                  <a:latin typeface="Century Gothic" panose="020B0502020202020204" pitchFamily="34" charset="0"/>
                  <a:ea typeface="Times New Roman" panose="02020603050405020304" pitchFamily="18" charset="0"/>
                  <a:cs typeface="Helvetica" panose="020B0604020202020204" pitchFamily="34" charset="0"/>
                </a:rPr>
                <a:t>)</a:t>
              </a:r>
              <a:endParaRPr lang="ru-RU" sz="1600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Helvetica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56205" y="3989062"/>
              <a:ext cx="61040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600" b="1" dirty="0">
                  <a:latin typeface="Century Gothic" panose="020B0502020202020204" pitchFamily="34" charset="0"/>
                </a:rPr>
                <a:t>35%</a:t>
              </a:r>
              <a:r>
                <a:rPr lang="ru-RU" sz="1600" dirty="0">
                  <a:latin typeface="Century Gothic" panose="020B0502020202020204" pitchFamily="34" charset="0"/>
                </a:rPr>
                <a:t> от общего количества организаций дополнительного образования региона </a:t>
              </a:r>
            </a:p>
            <a:p>
              <a:pPr algn="r"/>
              <a:r>
                <a:rPr lang="ru-RU" sz="1600" dirty="0">
                  <a:latin typeface="Century Gothic" panose="020B0502020202020204" pitchFamily="34" charset="0"/>
                </a:rPr>
                <a:t>(56 </a:t>
              </a:r>
              <a:r>
                <a:rPr lang="ru-RU" sz="16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организаций дополнительного образования)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267744" y="5493285"/>
              <a:ext cx="66602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Century Gothic" panose="020B0502020202020204" pitchFamily="34" charset="0"/>
                </a:rPr>
                <a:t>60%</a:t>
              </a:r>
              <a:r>
                <a:rPr lang="ru-RU" sz="1600" dirty="0">
                  <a:latin typeface="Century Gothic" panose="020B0502020202020204" pitchFamily="34" charset="0"/>
                </a:rPr>
                <a:t> от общего количества профессиональных образовательных организаций региона</a:t>
              </a:r>
            </a:p>
            <a:p>
              <a:r>
                <a:rPr lang="ru-RU" sz="1600" dirty="0">
                  <a:latin typeface="Century Gothic" panose="020B0502020202020204" pitchFamily="34" charset="0"/>
                </a:rPr>
                <a:t>(35 </a:t>
              </a:r>
              <a:r>
                <a:rPr lang="ru-RU" sz="16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профессиональных образовательных организаций)</a:t>
              </a: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7" r="25977"/>
            <a:stretch/>
          </p:blipFill>
          <p:spPr>
            <a:xfrm>
              <a:off x="539552" y="2163697"/>
              <a:ext cx="1728192" cy="1767993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25" r="23928"/>
            <a:stretch/>
          </p:blipFill>
          <p:spPr>
            <a:xfrm>
              <a:off x="6732240" y="3501008"/>
              <a:ext cx="1800200" cy="176799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7" r="25977"/>
            <a:stretch/>
          </p:blipFill>
          <p:spPr>
            <a:xfrm>
              <a:off x="520155" y="4877431"/>
              <a:ext cx="1728192" cy="17679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6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08520" y="234023"/>
            <a:ext cx="8902154" cy="6507345"/>
            <a:chOff x="-108520" y="234023"/>
            <a:chExt cx="8902154" cy="650734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23528" y="234023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КОЛИЧЕСТВО ОБРАЗОВАТЕЛЬНЫХ ОРГАНИЗАЦИЙ, ВОВЛЕКАЮЩИХ В УПРАВЛЕНИЕ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648448" y="1052736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555" b="14779"/>
            <a:stretch/>
          </p:blipFill>
          <p:spPr>
            <a:xfrm>
              <a:off x="3563889" y="1163564"/>
              <a:ext cx="4464496" cy="5577804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323528" y="1481299"/>
              <a:ext cx="32626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Организации культуры и спорта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-108520" y="2204864"/>
              <a:ext cx="370619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Образовательные организации высшего образования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08968" y="3286725"/>
              <a:ext cx="25549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Представители работодателей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32705" y="4017838"/>
              <a:ext cx="33301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Представители общественно-деловых объединений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48447" y="5147900"/>
              <a:ext cx="29109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Научные организации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7544" y="5746030"/>
              <a:ext cx="309182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НКО, благотворительные фонды, волонтерские организации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38058" y="1604409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17AECD"/>
                  </a:solidFill>
                  <a:latin typeface="Century Gothic" panose="020B0502020202020204" pitchFamily="34" charset="0"/>
                </a:rPr>
                <a:t>521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24128" y="2452903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242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24128" y="3372278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F8EA8"/>
                  </a:solidFill>
                  <a:latin typeface="Century Gothic" panose="020B0502020202020204" pitchFamily="34" charset="0"/>
                </a:rPr>
                <a:t>241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292080" y="4221088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BABEEA"/>
                  </a:solidFill>
                  <a:latin typeface="Century Gothic" panose="020B0502020202020204" pitchFamily="34" charset="0"/>
                </a:rPr>
                <a:t>187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56584" y="5140463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182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8024" y="6007640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EC9E9"/>
                  </a:solidFill>
                  <a:latin typeface="Century Gothic" panose="020B0502020202020204" pitchFamily="34" charset="0"/>
                </a:rPr>
                <a:t>130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15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491" y="234023"/>
            <a:ext cx="8889989" cy="6715834"/>
            <a:chOff x="2491" y="234023"/>
            <a:chExt cx="8889989" cy="671583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1314" y="1145962"/>
              <a:ext cx="4871126" cy="5803895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323528" y="234023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КОЛИЧЕСТВО ОБРАЗОВАТЕЛЬНЫХ ОРГАНИЗАЦИЙ, ВОВЛЕКАЮЩИХ СОЦИАЛЬНЫХ ПАРТНЕРОВ В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648448" y="1052736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518084" y="1546302"/>
              <a:ext cx="32626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Воспитательную работу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51520" y="2278613"/>
              <a:ext cx="34778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 err="1">
                  <a:latin typeface="Century Gothic" panose="020B0502020202020204" pitchFamily="34" charset="0"/>
                </a:rPr>
                <a:t>Профориентационную</a:t>
              </a:r>
              <a:r>
                <a:rPr lang="ru-RU" dirty="0">
                  <a:latin typeface="Century Gothic" panose="020B0502020202020204" pitchFamily="34" charset="0"/>
                </a:rPr>
                <a:t> деятельность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496" y="3107131"/>
              <a:ext cx="372355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Обновление содержания, методов и форм реализации образовательных программ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491" y="5046704"/>
              <a:ext cx="36713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Развитие материально-технического оснащения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3804" y="6136780"/>
              <a:ext cx="29109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Кадровую политику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076056" y="6136780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17AECD"/>
                  </a:solidFill>
                  <a:latin typeface="Century Gothic" panose="020B0502020202020204" pitchFamily="34" charset="0"/>
                </a:rPr>
                <a:t>155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136904" y="1556792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565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543336" y="2456648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F8EA8"/>
                  </a:solidFill>
                  <a:latin typeface="Century Gothic" panose="020B0502020202020204" pitchFamily="34" charset="0"/>
                </a:rPr>
                <a:t>485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228184" y="3388930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BABEEA"/>
                  </a:solidFill>
                  <a:latin typeface="Century Gothic" panose="020B0502020202020204" pitchFamily="34" charset="0"/>
                </a:rPr>
                <a:t>312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482306" y="5216023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EC9E9"/>
                  </a:solidFill>
                  <a:latin typeface="Century Gothic" panose="020B0502020202020204" pitchFamily="34" charset="0"/>
                </a:rPr>
                <a:t>212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2645" y="4169436"/>
              <a:ext cx="36713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dirty="0">
                  <a:latin typeface="Century Gothic" panose="020B0502020202020204" pitchFamily="34" charset="0"/>
                </a:rPr>
                <a:t>Разработку программ развития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0640" y="4325034"/>
              <a:ext cx="7555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E2B56"/>
                  </a:solidFill>
                  <a:latin typeface="Century Gothic" panose="020B0502020202020204" pitchFamily="34" charset="0"/>
                </a:rPr>
                <a:t>251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2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600943"/>
            <a:ext cx="9144000" cy="5115187"/>
            <a:chOff x="0" y="600943"/>
            <a:chExt cx="9144000" cy="51151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536" y="600943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СОЦИАЛЬНЫЕ ПАРТНЕРЫ ВХОДЯТ В СОСТАВ КОЛЛЕГИАЛЬНЫХ ОРГАНОВ УПРАВЛЕНИЯ 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20456" y="1393031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 rot="5400000">
              <a:off x="3212411" y="-215459"/>
              <a:ext cx="2719178" cy="9144000"/>
            </a:xfrm>
            <a:prstGeom prst="rect">
              <a:avLst/>
            </a:prstGeom>
            <a:solidFill>
              <a:srgbClr val="272D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851920" y="3198212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934348" y="3198212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705364" y="3195848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5536" y="1549241"/>
              <a:ext cx="828092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141 </a:t>
              </a:r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образовательной организации </a:t>
              </a:r>
            </a:p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(</a:t>
              </a:r>
              <a:r>
                <a:rPr lang="ru-RU" sz="20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13%</a:t>
              </a:r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 от общего числа образовательных организаций региона)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15797" y="3556758"/>
              <a:ext cx="12052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101</a:t>
              </a:r>
              <a:endParaRPr lang="ru-RU" sz="3600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4635642"/>
              <a:ext cx="327585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общеобразовательной организации</a:t>
              </a:r>
              <a:endParaRPr lang="ru-RU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923928" y="3555888"/>
              <a:ext cx="12052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19</a:t>
              </a:r>
              <a:endParaRPr lang="ru-RU" sz="3600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823130" y="3555888"/>
              <a:ext cx="12052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21</a:t>
              </a:r>
              <a:endParaRPr lang="ru-RU" sz="3600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09030" y="4556448"/>
              <a:ext cx="305393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организаций дополнительного образования детей</a:t>
              </a:r>
              <a:endParaRPr lang="ru-RU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062962" y="4556449"/>
              <a:ext cx="293764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профессиональной образовательной организации</a:t>
              </a:r>
              <a:endParaRPr lang="ru-RU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60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95536" y="568425"/>
            <a:ext cx="8280920" cy="4876799"/>
            <a:chOff x="395536" y="568425"/>
            <a:chExt cx="8280920" cy="487679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536" y="568425"/>
              <a:ext cx="8280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НОРМАТИВНОЕ РЕГУЛИРОВАНИЕ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20456" y="1124744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395536" y="1280954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Среди образовательных организаций, в управление которыми вовлечены социальные партнеры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691493" y="4429561"/>
              <a:ext cx="305983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latin typeface="Century Gothic" panose="020B0502020202020204" pitchFamily="34" charset="0"/>
                </a:rPr>
                <a:t>В </a:t>
              </a:r>
              <a:r>
                <a:rPr lang="ru-RU" sz="2000" b="1" dirty="0">
                  <a:latin typeface="Century Gothic" panose="020B0502020202020204" pitchFamily="34" charset="0"/>
                </a:rPr>
                <a:t>79% </a:t>
              </a:r>
              <a:r>
                <a:rPr lang="ru-RU" sz="2000" dirty="0">
                  <a:latin typeface="Century Gothic" panose="020B0502020202020204" pitchFamily="34" charset="0"/>
                </a:rPr>
                <a:t>разработаны планы совместной деятельности</a:t>
              </a: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2989" y="2488405"/>
              <a:ext cx="1655422" cy="1655422"/>
            </a:xfrm>
            <a:prstGeom prst="rect">
              <a:avLst/>
            </a:prstGeom>
          </p:spPr>
        </p:pic>
        <p:sp>
          <p:nvSpPr>
            <p:cNvPr id="26" name="Прямоугольник 25"/>
            <p:cNvSpPr/>
            <p:nvPr/>
          </p:nvSpPr>
          <p:spPr>
            <a:xfrm>
              <a:off x="4608512" y="4429560"/>
              <a:ext cx="305983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latin typeface="Century Gothic" panose="020B0502020202020204" pitchFamily="34" charset="0"/>
                </a:rPr>
                <a:t>В </a:t>
              </a:r>
              <a:r>
                <a:rPr lang="ru-RU" sz="2000" b="1" dirty="0">
                  <a:latin typeface="Century Gothic" panose="020B0502020202020204" pitchFamily="34" charset="0"/>
                </a:rPr>
                <a:t>26% </a:t>
              </a:r>
              <a:r>
                <a:rPr lang="ru-RU" sz="2000" dirty="0">
                  <a:latin typeface="Century Gothic" panose="020B0502020202020204" pitchFamily="34" charset="0"/>
                </a:rPr>
                <a:t>внесены изменения в локальные акты</a:t>
              </a: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755" y="2542787"/>
              <a:ext cx="1193345" cy="15267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295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7768" y="568425"/>
            <a:ext cx="8694712" cy="5956919"/>
            <a:chOff x="197768" y="568425"/>
            <a:chExt cx="8694712" cy="595691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536" y="568425"/>
              <a:ext cx="8280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НОРМАТИВНОЕ РЕГУЛИРОВАНИЕ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20456" y="1124744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395536" y="1280954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Среди образовательных организаций, в управление которыми вовлечены социальные партнеры</a:t>
              </a:r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2348880"/>
              <a:ext cx="1800200" cy="1800200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197768" y="4293096"/>
              <a:ext cx="30598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latin typeface="Century Gothic" panose="020B0502020202020204" pitchFamily="34" charset="0"/>
                </a:rPr>
                <a:t>В </a:t>
              </a:r>
              <a:r>
                <a:rPr lang="ru-RU" sz="2000" b="1" dirty="0">
                  <a:latin typeface="Century Gothic" panose="020B0502020202020204" pitchFamily="34" charset="0"/>
                </a:rPr>
                <a:t>74% </a:t>
              </a:r>
              <a:r>
                <a:rPr lang="ru-RU" sz="2000" dirty="0">
                  <a:latin typeface="Century Gothic" panose="020B0502020202020204" pitchFamily="34" charset="0"/>
                </a:rPr>
                <a:t>заключены договоры о социальном партнерстве</a:t>
              </a: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2492896"/>
              <a:ext cx="1647014" cy="1647014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1865" y="2249577"/>
              <a:ext cx="3228262" cy="1865218"/>
            </a:xfrm>
            <a:prstGeom prst="rect">
              <a:avLst/>
            </a:prstGeom>
          </p:spPr>
        </p:pic>
        <p:sp>
          <p:nvSpPr>
            <p:cNvPr id="30" name="Прямоугольник 29"/>
            <p:cNvSpPr/>
            <p:nvPr/>
          </p:nvSpPr>
          <p:spPr>
            <a:xfrm>
              <a:off x="2952328" y="4278575"/>
              <a:ext cx="3059832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latin typeface="Century Gothic" panose="020B0502020202020204" pitchFamily="34" charset="0"/>
                </a:rPr>
                <a:t>В </a:t>
              </a:r>
              <a:r>
                <a:rPr lang="ru-RU" sz="2000" b="1" dirty="0">
                  <a:latin typeface="Century Gothic" panose="020B0502020202020204" pitchFamily="34" charset="0"/>
                </a:rPr>
                <a:t>23% </a:t>
              </a:r>
              <a:r>
                <a:rPr lang="ru-RU" sz="2000" dirty="0">
                  <a:latin typeface="Century Gothic" panose="020B0502020202020204" pitchFamily="34" charset="0"/>
                </a:rPr>
                <a:t>социальные партнеры привлекаются по договору реализации образовательных программ в сетевой форме 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832648" y="4318064"/>
              <a:ext cx="305983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latin typeface="Century Gothic" panose="020B0502020202020204" pitchFamily="34" charset="0"/>
                </a:rPr>
                <a:t>2% </a:t>
              </a:r>
              <a:r>
                <a:rPr lang="ru-RU" sz="2000" dirty="0">
                  <a:latin typeface="Century Gothic" panose="020B0502020202020204" pitchFamily="34" charset="0"/>
                </a:rPr>
                <a:t>выступают третьей стороной в соглашениях о государственно-частном партнерств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58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" y="416858"/>
            <a:ext cx="9144001" cy="5748446"/>
            <a:chOff x="-3" y="416858"/>
            <a:chExt cx="9144001" cy="574844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536" y="416858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ИНСТРУМЕНТЫ МОТИВАЦИИ, ПРИВЛЕЧЕНИЯ СОЦИАЛЬНЫХ ПАРТНЕРОВ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20456" y="1124744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 rot="5400000">
              <a:off x="2555774" y="-422921"/>
              <a:ext cx="4032448" cy="9144001"/>
            </a:xfrm>
            <a:prstGeom prst="rect">
              <a:avLst/>
            </a:prstGeom>
            <a:solidFill>
              <a:srgbClr val="272D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33366" y="2334115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691680" y="2334115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773129" y="2692661"/>
              <a:ext cx="12052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90</a:t>
              </a:r>
              <a:endParaRPr lang="ru-RU" sz="3600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79511" y="3841303"/>
              <a:ext cx="4464497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образовательных организаций</a:t>
              </a:r>
            </a:p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</a:t>
              </a:r>
              <a:r>
                <a:rPr lang="ru-RU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15%</a:t>
              </a:r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) проводят конкурсы коллегиальных органов управления, их практик, проектов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105374" y="2691791"/>
              <a:ext cx="12052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316</a:t>
              </a:r>
              <a:endParaRPr lang="ru-RU" sz="3600" dirty="0">
                <a:solidFill>
                  <a:srgbClr val="272D6B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44008" y="3789040"/>
              <a:ext cx="4355976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образовательных организаций </a:t>
              </a:r>
            </a:p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</a:t>
              </a:r>
              <a:r>
                <a:rPr lang="ru-RU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51%</a:t>
              </a:r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) реализовали совместные с партнерами проекты в 2019-2020 г. </a:t>
              </a:r>
            </a:p>
            <a:p>
              <a:pPr algn="ctr"/>
              <a:endParaRPr lang="ru-RU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Всего по региону: </a:t>
              </a:r>
              <a:r>
                <a:rPr lang="ru-RU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более 1500 проектов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5536" y="1280954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Среди образовательных организаций, в управление которыми вовлечены социальные партнеры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2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536" y="476672"/>
            <a:ext cx="8352928" cy="5976664"/>
            <a:chOff x="395536" y="476672"/>
            <a:chExt cx="8352928" cy="59766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5536" y="476672"/>
              <a:ext cx="8280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ИНФОРМАЦИОННАЯ ПОЛИТИКА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720456" y="1020798"/>
              <a:ext cx="7956000" cy="0"/>
            </a:xfrm>
            <a:prstGeom prst="line">
              <a:avLst/>
            </a:prstGeom>
            <a:ln w="19050">
              <a:solidFill>
                <a:srgbClr val="C20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395536" y="1177008"/>
              <a:ext cx="82809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>
                  <a:solidFill>
                    <a:srgbClr val="272D6B"/>
                  </a:solidFill>
                  <a:latin typeface="Century Gothic" panose="020B0502020202020204" pitchFamily="34" charset="0"/>
                </a:rPr>
                <a:t>Среди образовательных организаций, в управление которыми вовлечены социальные партнеры</a:t>
              </a: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2" r="15753" b="9600"/>
            <a:stretch/>
          </p:blipFill>
          <p:spPr>
            <a:xfrm>
              <a:off x="1503080" y="1844824"/>
              <a:ext cx="6065832" cy="4268216"/>
            </a:xfrm>
            <a:prstGeom prst="rect">
              <a:avLst/>
            </a:prstGeom>
          </p:spPr>
        </p:pic>
        <p:sp>
          <p:nvSpPr>
            <p:cNvPr id="30" name="Прямоугольник 29"/>
            <p:cNvSpPr/>
            <p:nvPr/>
          </p:nvSpPr>
          <p:spPr>
            <a:xfrm>
              <a:off x="637232" y="2708920"/>
              <a:ext cx="80648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регулярно публикуют в социальных сетях, на официальных сайтах и других ресурсах </a:t>
              </a:r>
              <a:r>
                <a:rPr lang="ru-RU" b="1" dirty="0">
                  <a:latin typeface="Century Gothic" panose="020B0502020202020204" pitchFamily="34" charset="0"/>
                </a:rPr>
                <a:t>информацию о совместной деятельности и результатах лучших практик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83568" y="4438853"/>
              <a:ext cx="80648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освещают в средствах массовой информации </a:t>
              </a:r>
              <a:r>
                <a:rPr lang="ru-RU" b="1" dirty="0">
                  <a:latin typeface="Century Gothic" panose="020B0502020202020204" pitchFamily="34" charset="0"/>
                </a:rPr>
                <a:t>мероприятия и заслуги социальных партнёров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83568" y="6084004"/>
              <a:ext cx="80648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Осуществляют выпуск </a:t>
              </a:r>
              <a:r>
                <a:rPr lang="ru-RU" b="1" dirty="0">
                  <a:latin typeface="Century Gothic" panose="020B0502020202020204" pitchFamily="34" charset="0"/>
                </a:rPr>
                <a:t>презентационной продукции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555776" y="2091627"/>
              <a:ext cx="1334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53%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375706" y="3692251"/>
              <a:ext cx="1334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47%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691580" y="5401985"/>
              <a:ext cx="13682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4181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Margarita Mkrtumyan</cp:lastModifiedBy>
  <cp:revision>1</cp:revision>
  <dcterms:modified xsi:type="dcterms:W3CDTF">2020-11-05T10:38:20Z</dcterms:modified>
</cp:coreProperties>
</file>