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9" name="Shape 5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cap="none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lvl="5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lvl="6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lvl="7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lvl="8" indent="0" algn="l" rtl="0">
              <a:spcBef>
                <a:spcPts val="280"/>
              </a:spcBef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1pPr>
            <a:lvl2pPr marL="45720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2pPr>
            <a:lvl3pPr marL="91440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3pPr>
            <a:lvl4pPr marL="137160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4pPr>
            <a:lvl5pPr marL="182880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5pPr>
            <a:lvl6pPr marL="2286000" lvl="5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6pPr>
            <a:lvl7pPr marL="2743200" lvl="6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7pPr>
            <a:lvl8pPr marL="3200400" lvl="7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8pPr>
            <a:lvl9pPr marL="3657600" lvl="8" indent="0" algn="ctr" rtl="0">
              <a:spcBef>
                <a:spcPts val="400"/>
              </a:spcBef>
              <a:buClr>
                <a:srgbClr val="888888"/>
              </a:buClr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1pPr>
            <a:lvl2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defRPr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defRPr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defRPr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defRPr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defRPr sz="3200"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defRPr sz="2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None/>
              <a:defRPr sz="1400"/>
            </a:lvl1pPr>
            <a:lvl2pPr marL="45720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None/>
              <a:defRPr sz="1200"/>
            </a:lvl2pPr>
            <a:lvl3pPr marL="91440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None/>
              <a:defRPr sz="1000"/>
            </a:lvl3pPr>
            <a:lvl4pPr marL="137160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4pPr>
            <a:lvl5pPr marL="182880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None/>
              <a:defRPr sz="900"/>
            </a:lvl5pPr>
            <a:lvl6pPr marL="2286000" lvl="5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6pPr>
            <a:lvl7pPr marL="2743200" lvl="6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7pPr>
            <a:lvl8pPr marL="3200400" lvl="7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8pPr>
            <a:lvl9pPr marL="3657600" lvl="8" indent="0" algn="l" rtl="0">
              <a:spcBef>
                <a:spcPts val="180"/>
              </a:spcBef>
              <a:buClr>
                <a:schemeClr val="dk1"/>
              </a:buClr>
              <a:buNone/>
              <a:defRPr sz="9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None/>
              <a:defRPr sz="2400" b="1"/>
            </a:lvl1pPr>
            <a:lvl2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None/>
              <a:defRPr sz="2000" b="1"/>
            </a:lvl2pPr>
            <a:lvl3pPr marL="91440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None/>
              <a:defRPr sz="1800" b="1"/>
            </a:lvl3pPr>
            <a:lvl4pPr marL="137160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4pPr>
            <a:lvl5pPr marL="182880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None/>
              <a:defRPr sz="1600" b="1"/>
            </a:lvl5pPr>
            <a:lvl6pPr marL="2286000" lvl="5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6pPr>
            <a:lvl7pPr marL="2743200" lvl="6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7pPr>
            <a:lvl8pPr marL="3200400" lvl="7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8pPr>
            <a:lvl9pPr marL="3657600" lvl="8" indent="0" algn="l" rtl="0">
              <a:spcBef>
                <a:spcPts val="320"/>
              </a:spcBef>
              <a:buClr>
                <a:schemeClr val="dk1"/>
              </a:buClr>
              <a:buNone/>
              <a:defRPr sz="1600" b="1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1pPr>
            <a:lvl2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2pPr>
            <a:lvl3pPr marL="114300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3pPr>
            <a:lvl4pPr marL="160020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4pPr>
            <a:lvl5pPr marL="205740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defRPr sz="1600"/>
            </a:lvl5pPr>
            <a:lvl6pPr marL="251460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6pPr>
            <a:lvl7pPr marL="297180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7pPr>
            <a:lvl8pPr marL="342900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8pPr>
            <a:lvl9pPr marL="388620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defRPr sz="16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457200" lvl="5" indent="0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914400" lvl="6" indent="0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1371600" lvl="7" indent="0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1828800" lvl="8" indent="0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defRPr sz="2800"/>
            </a:lvl1pPr>
            <a:lvl2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defRPr sz="2400"/>
            </a:lvl2pPr>
            <a:lvl3pPr marL="114300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defRPr sz="2000"/>
            </a:lvl3pPr>
            <a:lvl4pPr marL="160020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4pPr>
            <a:lvl5pPr marL="205740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defRPr sz="1800"/>
            </a:lvl5pPr>
            <a:lvl6pPr marL="251460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6pPr>
            <a:lvl7pPr marL="297180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7pPr>
            <a:lvl8pPr marL="342900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8pPr>
            <a:lvl9pPr marL="388620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228600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320040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457200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640080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png" /><Relationship Id="rId5" Type="http://schemas.openxmlformats.org/officeDocument/2006/relationships/image" Target="../media/image24.jpg" /><Relationship Id="rId4" Type="http://schemas.openxmlformats.org/officeDocument/2006/relationships/image" Target="../media/image2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2.png" /><Relationship Id="rId5" Type="http://schemas.openxmlformats.org/officeDocument/2006/relationships/image" Target="../media/image6.png" /><Relationship Id="rId4" Type="http://schemas.openxmlformats.org/officeDocument/2006/relationships/image" Target="../media/image31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 /><Relationship Id="rId3" Type="http://schemas.openxmlformats.org/officeDocument/2006/relationships/image" Target="../media/image33.png" /><Relationship Id="rId7" Type="http://schemas.openxmlformats.org/officeDocument/2006/relationships/image" Target="../media/image37.png" /><Relationship Id="rId12" Type="http://schemas.openxmlformats.org/officeDocument/2006/relationships/image" Target="../media/image42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6.png" /><Relationship Id="rId11" Type="http://schemas.openxmlformats.org/officeDocument/2006/relationships/image" Target="../media/image41.png" /><Relationship Id="rId5" Type="http://schemas.openxmlformats.org/officeDocument/2006/relationships/image" Target="../media/image35.png" /><Relationship Id="rId10" Type="http://schemas.openxmlformats.org/officeDocument/2006/relationships/image" Target="../media/image40.png" /><Relationship Id="rId4" Type="http://schemas.openxmlformats.org/officeDocument/2006/relationships/image" Target="../media/image34.png" /><Relationship Id="rId9" Type="http://schemas.openxmlformats.org/officeDocument/2006/relationships/image" Target="../media/image39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 /><Relationship Id="rId3" Type="http://schemas.openxmlformats.org/officeDocument/2006/relationships/image" Target="../media/image4.pn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11.png" /><Relationship Id="rId10" Type="http://schemas.openxmlformats.org/officeDocument/2006/relationships/image" Target="../media/image46.png" /><Relationship Id="rId4" Type="http://schemas.openxmlformats.org/officeDocument/2006/relationships/image" Target="../media/image5.png" /><Relationship Id="rId9" Type="http://schemas.openxmlformats.org/officeDocument/2006/relationships/image" Target="../media/image45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0.png" /><Relationship Id="rId5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2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4.pn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7" Type="http://schemas.openxmlformats.org/officeDocument/2006/relationships/image" Target="../media/image59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8.png" /><Relationship Id="rId5" Type="http://schemas.openxmlformats.org/officeDocument/2006/relationships/image" Target="../media/image57.png" /><Relationship Id="rId4" Type="http://schemas.openxmlformats.org/officeDocument/2006/relationships/image" Target="../media/image5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hape 84"/>
          <p:cNvGrpSpPr/>
          <p:nvPr/>
        </p:nvGrpSpPr>
        <p:grpSpPr>
          <a:xfrm>
            <a:off x="582095" y="1757156"/>
            <a:ext cx="7578090" cy="3824315"/>
            <a:chOff x="0" y="0"/>
            <a:chExt cx="2147483647" cy="2147483646"/>
          </a:xfrm>
        </p:grpSpPr>
        <p:sp>
          <p:nvSpPr>
            <p:cNvPr id="85" name="Shape 85"/>
            <p:cNvSpPr txBox="1"/>
            <p:nvPr/>
          </p:nvSpPr>
          <p:spPr>
            <a:xfrm>
              <a:off x="97181999" y="33"/>
              <a:ext cx="1982512789" cy="17943338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32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КОНЦЕПЦИЯ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000" b="0" i="0" u="none" strike="noStrike" cap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вовлечения общественно-деловых объединений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и участия представителей работодателей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в принятии решений по вопросам управления развитием общеобразовательной организации, организации дополнительного образования детей и профессиональной образовательной организации, в том числе обновлением образовательных программ в Нижегородской области</a:t>
              </a:r>
            </a:p>
          </p:txBody>
        </p:sp>
        <p:pic>
          <p:nvPicPr>
            <p:cNvPr id="86" name="Shape 86" descr="Молодые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146796" y="1816540848"/>
              <a:ext cx="165366207" cy="329312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Shape 87" descr="Соврем школа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1819994" y="1816540848"/>
              <a:ext cx="165366207" cy="324421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Shape 88" descr="Успех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05056793" y="1816540848"/>
              <a:ext cx="165366207" cy="33094271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Shape 89"/>
            <p:cNvCxnSpPr/>
            <p:nvPr/>
          </p:nvCxnSpPr>
          <p:spPr>
            <a:xfrm>
              <a:off x="0" y="346450545"/>
              <a:ext cx="2147483578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Shape 232"/>
          <p:cNvGrpSpPr/>
          <p:nvPr/>
        </p:nvGrpSpPr>
        <p:grpSpPr>
          <a:xfrm>
            <a:off x="-12128" y="0"/>
            <a:ext cx="8755535" cy="6536929"/>
            <a:chOff x="0" y="0"/>
            <a:chExt cx="2147483647" cy="2147483647"/>
          </a:xfrm>
        </p:grpSpPr>
        <p:sp>
          <p:nvSpPr>
            <p:cNvPr id="233" name="Shape 233"/>
            <p:cNvSpPr txBox="1"/>
            <p:nvPr/>
          </p:nvSpPr>
          <p:spPr>
            <a:xfrm>
              <a:off x="1604204955" y="0"/>
              <a:ext cx="534734974" cy="2147483607"/>
            </a:xfrm>
            <a:prstGeom prst="rect">
              <a:avLst/>
            </a:prstGeom>
            <a:solidFill>
              <a:srgbClr val="191C3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2966521" y="0"/>
              <a:ext cx="534734974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537701506" y="0"/>
              <a:ext cx="534734974" cy="2145993224"/>
            </a:xfrm>
            <a:prstGeom prst="rect">
              <a:avLst/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072436491" y="0"/>
              <a:ext cx="534734974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0" y="1339548268"/>
              <a:ext cx="534828437" cy="49116416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Формирование системы координации научно-технической деятельности в регионе</a:t>
              </a: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528185182" y="598261417"/>
              <a:ext cx="534828437" cy="1829826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Развитие научных исследований</a:t>
              </a:r>
            </a:p>
          </p:txBody>
        </p:sp>
        <p:pic>
          <p:nvPicPr>
            <p:cNvPr id="239" name="Shape 239"/>
            <p:cNvPicPr preferRelativeResize="0"/>
            <p:nvPr/>
          </p:nvPicPr>
          <p:blipFill rotWithShape="1">
            <a:blip r:embed="rId3">
              <a:alphaModFix/>
            </a:blip>
            <a:srcRect l="32769" r="8703"/>
            <a:stretch/>
          </p:blipFill>
          <p:spPr>
            <a:xfrm>
              <a:off x="536959993" y="913716232"/>
              <a:ext cx="535417383" cy="824061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Shape 240"/>
            <p:cNvSpPr txBox="1"/>
            <p:nvPr/>
          </p:nvSpPr>
          <p:spPr>
            <a:xfrm>
              <a:off x="1055425134" y="1189832795"/>
              <a:ext cx="553407875" cy="2600282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Коммерциализация результатов научной деятельности</a:t>
              </a:r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1586776117" y="722782536"/>
              <a:ext cx="553647073" cy="4137990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Выведение инновационных продуктов на российский и мировой рынок</a:t>
              </a:r>
            </a:p>
          </p:txBody>
        </p:sp>
        <p:pic>
          <p:nvPicPr>
            <p:cNvPr id="242" name="Shape 242"/>
            <p:cNvPicPr preferRelativeResize="0"/>
            <p:nvPr/>
          </p:nvPicPr>
          <p:blipFill rotWithShape="1">
            <a:blip r:embed="rId4">
              <a:alphaModFix/>
            </a:blip>
            <a:srcRect l="32319" r="22560" b="17512"/>
            <a:stretch/>
          </p:blipFill>
          <p:spPr>
            <a:xfrm>
              <a:off x="1069529310" y="259426819"/>
              <a:ext cx="541113295" cy="883195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Shape 243"/>
            <p:cNvPicPr preferRelativeResize="0"/>
            <p:nvPr/>
          </p:nvPicPr>
          <p:blipFill rotWithShape="1">
            <a:blip r:embed="rId5">
              <a:alphaModFix/>
            </a:blip>
            <a:srcRect l="21701" r="20857"/>
            <a:stretch/>
          </p:blipFill>
          <p:spPr>
            <a:xfrm>
              <a:off x="2805790" y="351944949"/>
              <a:ext cx="538085565" cy="8364740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Shape 244"/>
            <p:cNvPicPr preferRelativeResize="0"/>
            <p:nvPr/>
          </p:nvPicPr>
          <p:blipFill rotWithShape="1">
            <a:blip r:embed="rId6">
              <a:alphaModFix/>
            </a:blip>
            <a:srcRect l="31987" r="16833"/>
            <a:stretch/>
          </p:blipFill>
          <p:spPr>
            <a:xfrm>
              <a:off x="1606370390" y="1241814848"/>
              <a:ext cx="541113295" cy="8011708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Shape 249"/>
          <p:cNvGrpSpPr/>
          <p:nvPr/>
        </p:nvGrpSpPr>
        <p:grpSpPr>
          <a:xfrm>
            <a:off x="33810" y="110336"/>
            <a:ext cx="8733659" cy="6421268"/>
            <a:chOff x="0" y="0"/>
            <a:chExt cx="2147483646" cy="2147483647"/>
          </a:xfrm>
        </p:grpSpPr>
        <p:pic>
          <p:nvPicPr>
            <p:cNvPr id="250" name="Shape 2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084433" y="365016411"/>
              <a:ext cx="1183555017" cy="17824670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Shape 251"/>
            <p:cNvSpPr txBox="1"/>
            <p:nvPr/>
          </p:nvSpPr>
          <p:spPr>
            <a:xfrm>
              <a:off x="222060371" y="0"/>
              <a:ext cx="1720202257" cy="3627531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ПРОГНОЗНЫЕ ДАННЫЕ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0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кадровой потребности Нижегородской области</a:t>
              </a:r>
            </a:p>
          </p:txBody>
        </p:sp>
        <p:cxnSp>
          <p:nvCxnSpPr>
            <p:cNvPr id="252" name="Shape 252"/>
            <p:cNvCxnSpPr/>
            <p:nvPr/>
          </p:nvCxnSpPr>
          <p:spPr>
            <a:xfrm>
              <a:off x="137563886" y="206304012"/>
              <a:ext cx="1863432996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253" name="Shape 253"/>
            <p:cNvGrpSpPr/>
            <p:nvPr/>
          </p:nvGrpSpPr>
          <p:grpSpPr>
            <a:xfrm>
              <a:off x="10782155" y="1803643425"/>
              <a:ext cx="678315825" cy="338783816"/>
              <a:chOff x="0" y="0"/>
              <a:chExt cx="2147483647" cy="2147483647"/>
            </a:xfrm>
          </p:grpSpPr>
          <p:sp>
            <p:nvSpPr>
              <p:cNvPr id="254" name="Shape 254"/>
              <p:cNvSpPr txBox="1"/>
              <p:nvPr/>
            </p:nvSpPr>
            <p:spPr>
              <a:xfrm>
                <a:off x="694468443" y="490397645"/>
                <a:ext cx="1406592820" cy="1307720356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0" y="492"/>
                <a:ext cx="788633549" cy="2147482883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Shape 256"/>
              <p:cNvSpPr txBox="1"/>
              <p:nvPr/>
            </p:nvSpPr>
            <p:spPr>
              <a:xfrm>
                <a:off x="6143120" y="284870463"/>
                <a:ext cx="810853277" cy="13050771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16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257" name="Shape 257"/>
              <p:cNvSpPr txBox="1"/>
              <p:nvPr/>
            </p:nvSpPr>
            <p:spPr>
              <a:xfrm>
                <a:off x="738770833" y="526381964"/>
                <a:ext cx="1408712714" cy="1056490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металлургическая 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</p:grpSp>
        <p:cxnSp>
          <p:nvCxnSpPr>
            <p:cNvPr id="258" name="Shape 258"/>
            <p:cNvCxnSpPr/>
            <p:nvPr/>
          </p:nvCxnSpPr>
          <p:spPr>
            <a:xfrm rot="10800000" flipH="1">
              <a:off x="197422804" y="1731336122"/>
              <a:ext cx="391127577" cy="138547393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259" name="Shape 259"/>
            <p:cNvGrpSpPr/>
            <p:nvPr/>
          </p:nvGrpSpPr>
          <p:grpSpPr>
            <a:xfrm>
              <a:off x="4461630" y="978932958"/>
              <a:ext cx="531211956" cy="339289318"/>
              <a:chOff x="0" y="0"/>
              <a:chExt cx="2147483647" cy="2147483647"/>
            </a:xfrm>
          </p:grpSpPr>
          <p:sp>
            <p:nvSpPr>
              <p:cNvPr id="260" name="Shape 260"/>
              <p:cNvSpPr txBox="1"/>
              <p:nvPr/>
            </p:nvSpPr>
            <p:spPr>
              <a:xfrm>
                <a:off x="228459350" y="435257525"/>
                <a:ext cx="1904327262" cy="1308971761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0" y="190"/>
                <a:ext cx="1007023818" cy="2147483138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Shape 262"/>
              <p:cNvSpPr txBox="1"/>
              <p:nvPr/>
            </p:nvSpPr>
            <p:spPr>
              <a:xfrm>
                <a:off x="6762082" y="285790542"/>
                <a:ext cx="1035395767" cy="13031327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8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263" name="Shape 263"/>
              <p:cNvSpPr txBox="1"/>
              <p:nvPr/>
            </p:nvSpPr>
            <p:spPr>
              <a:xfrm>
                <a:off x="957278720" y="409899772"/>
                <a:ext cx="1190205120" cy="10549164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химическая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</p:grpSp>
        <p:cxnSp>
          <p:nvCxnSpPr>
            <p:cNvPr id="264" name="Shape 264"/>
            <p:cNvCxnSpPr/>
            <p:nvPr/>
          </p:nvCxnSpPr>
          <p:spPr>
            <a:xfrm rot="10800000">
              <a:off x="1018344750" y="1372326580"/>
              <a:ext cx="404883904" cy="151694139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65" name="Shape 265"/>
            <p:cNvSpPr/>
            <p:nvPr/>
          </p:nvSpPr>
          <p:spPr>
            <a:xfrm>
              <a:off x="1018344730" y="1343504708"/>
              <a:ext cx="41640937" cy="57138186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567357995" y="1674703814"/>
              <a:ext cx="42012850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Shape 267"/>
            <p:cNvGrpSpPr/>
            <p:nvPr/>
          </p:nvGrpSpPr>
          <p:grpSpPr>
            <a:xfrm>
              <a:off x="1421369735" y="1375865885"/>
              <a:ext cx="726113977" cy="339289639"/>
              <a:chOff x="0" y="0"/>
              <a:chExt cx="2147483647" cy="2147483647"/>
            </a:xfrm>
          </p:grpSpPr>
          <p:sp>
            <p:nvSpPr>
              <p:cNvPr id="268" name="Shape 268"/>
              <p:cNvSpPr txBox="1"/>
              <p:nvPr/>
            </p:nvSpPr>
            <p:spPr>
              <a:xfrm>
                <a:off x="462923773" y="259235050"/>
                <a:ext cx="1650473364" cy="1664218721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Shape 269"/>
              <p:cNvSpPr/>
              <p:nvPr/>
            </p:nvSpPr>
            <p:spPr>
              <a:xfrm>
                <a:off x="70" y="317"/>
                <a:ext cx="737819177" cy="2147483392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Shape 270"/>
              <p:cNvSpPr txBox="1"/>
              <p:nvPr/>
            </p:nvSpPr>
            <p:spPr>
              <a:xfrm>
                <a:off x="5769975" y="285832740"/>
                <a:ext cx="757476963" cy="1303131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0,7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271" name="Shape 271"/>
              <p:cNvSpPr txBox="1"/>
              <p:nvPr/>
            </p:nvSpPr>
            <p:spPr>
              <a:xfrm>
                <a:off x="716027271" y="260676631"/>
                <a:ext cx="1431456669" cy="14892933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нефте-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перерабатывающая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</p:grpSp>
        <p:cxnSp>
          <p:nvCxnSpPr>
            <p:cNvPr id="272" name="Shape 272"/>
            <p:cNvCxnSpPr/>
            <p:nvPr/>
          </p:nvCxnSpPr>
          <p:spPr>
            <a:xfrm>
              <a:off x="217127751" y="1268163479"/>
              <a:ext cx="653614326" cy="22248611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73" name="Shape 273"/>
            <p:cNvSpPr/>
            <p:nvPr/>
          </p:nvSpPr>
          <p:spPr>
            <a:xfrm>
              <a:off x="757344983" y="1360191175"/>
              <a:ext cx="41640937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4" name="Shape 274"/>
            <p:cNvGrpSpPr/>
            <p:nvPr/>
          </p:nvGrpSpPr>
          <p:grpSpPr>
            <a:xfrm>
              <a:off x="1366042931" y="578460354"/>
              <a:ext cx="763594894" cy="339289197"/>
              <a:chOff x="0" y="0"/>
              <a:chExt cx="2147483647" cy="2147483392"/>
            </a:xfrm>
          </p:grpSpPr>
          <p:sp>
            <p:nvSpPr>
              <p:cNvPr id="275" name="Shape 275"/>
              <p:cNvSpPr txBox="1"/>
              <p:nvPr/>
            </p:nvSpPr>
            <p:spPr>
              <a:xfrm>
                <a:off x="596844640" y="403254216"/>
                <a:ext cx="1550638835" cy="1308972070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Shape 276"/>
              <p:cNvSpPr txBox="1"/>
              <p:nvPr/>
            </p:nvSpPr>
            <p:spPr>
              <a:xfrm>
                <a:off x="661247713" y="549011425"/>
                <a:ext cx="1451747278" cy="1054916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машиностроительная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9212210" y="-63"/>
                <a:ext cx="701603456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Shape 278"/>
              <p:cNvSpPr txBox="1"/>
              <p:nvPr/>
            </p:nvSpPr>
            <p:spPr>
              <a:xfrm>
                <a:off x="103" y="281562383"/>
                <a:ext cx="720296343" cy="1303133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9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</p:grpSp>
        <p:sp>
          <p:nvSpPr>
            <p:cNvPr id="279" name="Shape 279"/>
            <p:cNvSpPr/>
            <p:nvPr/>
          </p:nvSpPr>
          <p:spPr>
            <a:xfrm>
              <a:off x="888960264" y="1010788680"/>
              <a:ext cx="42012628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829101346" y="1262095471"/>
              <a:ext cx="41640937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1" name="Shape 281"/>
            <p:cNvCxnSpPr/>
            <p:nvPr/>
          </p:nvCxnSpPr>
          <p:spPr>
            <a:xfrm flipH="1">
              <a:off x="930972874" y="775662821"/>
              <a:ext cx="442435180" cy="263442198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2" name="Shape 282"/>
            <p:cNvSpPr/>
            <p:nvPr/>
          </p:nvSpPr>
          <p:spPr>
            <a:xfrm>
              <a:off x="947703656" y="1176135466"/>
              <a:ext cx="42012628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" name="Shape 283"/>
            <p:cNvGrpSpPr/>
            <p:nvPr/>
          </p:nvGrpSpPr>
          <p:grpSpPr>
            <a:xfrm>
              <a:off x="1475651780" y="996125005"/>
              <a:ext cx="661577193" cy="338783655"/>
              <a:chOff x="0" y="0"/>
              <a:chExt cx="2147483647" cy="2147483392"/>
            </a:xfrm>
          </p:grpSpPr>
          <p:sp>
            <p:nvSpPr>
              <p:cNvPr id="284" name="Shape 284"/>
              <p:cNvSpPr txBox="1"/>
              <p:nvPr/>
            </p:nvSpPr>
            <p:spPr>
              <a:xfrm>
                <a:off x="508081782" y="342954556"/>
                <a:ext cx="1587003016" cy="1387853228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-78" y="-95"/>
                <a:ext cx="808586848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Shape 286"/>
              <p:cNvSpPr txBox="1"/>
              <p:nvPr/>
            </p:nvSpPr>
            <p:spPr>
              <a:xfrm>
                <a:off x="5583088" y="284621613"/>
                <a:ext cx="831368760" cy="13050775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2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287" name="Shape 287"/>
              <p:cNvSpPr txBox="1"/>
              <p:nvPr/>
            </p:nvSpPr>
            <p:spPr>
              <a:xfrm>
                <a:off x="748219533" y="403544974"/>
                <a:ext cx="1399264400" cy="1056490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обрабатывающая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</p:grpSp>
        <p:cxnSp>
          <p:nvCxnSpPr>
            <p:cNvPr id="288" name="Shape 288"/>
            <p:cNvCxnSpPr/>
            <p:nvPr/>
          </p:nvCxnSpPr>
          <p:spPr>
            <a:xfrm flipH="1">
              <a:off x="1101998285" y="1147819154"/>
              <a:ext cx="401166154" cy="50058789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9" name="Shape 289"/>
            <p:cNvSpPr/>
            <p:nvPr/>
          </p:nvSpPr>
          <p:spPr>
            <a:xfrm>
              <a:off x="1069280386" y="1173607155"/>
              <a:ext cx="42012850" cy="56632643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" name="Shape 290"/>
            <p:cNvGrpSpPr/>
            <p:nvPr/>
          </p:nvGrpSpPr>
          <p:grpSpPr>
            <a:xfrm>
              <a:off x="1445164447" y="1790496680"/>
              <a:ext cx="680755348" cy="339289639"/>
              <a:chOff x="0" y="0"/>
              <a:chExt cx="2147483647" cy="2147483647"/>
            </a:xfrm>
          </p:grpSpPr>
          <p:sp>
            <p:nvSpPr>
              <p:cNvPr id="291" name="Shape 291"/>
              <p:cNvSpPr txBox="1"/>
              <p:nvPr/>
            </p:nvSpPr>
            <p:spPr>
              <a:xfrm>
                <a:off x="493768148" y="425658150"/>
                <a:ext cx="1653715253" cy="1328172860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-93" y="349"/>
                <a:ext cx="785808137" cy="2147483392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Shape 293"/>
              <p:cNvSpPr txBox="1"/>
              <p:nvPr/>
            </p:nvSpPr>
            <p:spPr>
              <a:xfrm>
                <a:off x="5470114" y="286808612"/>
                <a:ext cx="807947542" cy="1303131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1,5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294" name="Shape 294"/>
              <p:cNvSpPr txBox="1"/>
              <p:nvPr/>
            </p:nvSpPr>
            <p:spPr>
              <a:xfrm>
                <a:off x="763051749" y="407881329"/>
                <a:ext cx="1357475859" cy="1054915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судостроительная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</p:grpSp>
        <p:grpSp>
          <p:nvGrpSpPr>
            <p:cNvPr id="295" name="Shape 295"/>
            <p:cNvGrpSpPr/>
            <p:nvPr/>
          </p:nvGrpSpPr>
          <p:grpSpPr>
            <a:xfrm>
              <a:off x="0" y="1367270263"/>
              <a:ext cx="760806312" cy="339289157"/>
              <a:chOff x="0" y="0"/>
              <a:chExt cx="2147483647" cy="2147483138"/>
            </a:xfrm>
          </p:grpSpPr>
          <p:sp>
            <p:nvSpPr>
              <p:cNvPr id="296" name="Shape 296"/>
              <p:cNvSpPr txBox="1"/>
              <p:nvPr/>
            </p:nvSpPr>
            <p:spPr>
              <a:xfrm>
                <a:off x="531017542" y="441658811"/>
                <a:ext cx="1535334384" cy="1308972070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Shape 297"/>
              <p:cNvSpPr txBox="1"/>
              <p:nvPr/>
            </p:nvSpPr>
            <p:spPr>
              <a:xfrm>
                <a:off x="663671941" y="416067174"/>
                <a:ext cx="1483811705" cy="1054916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машиностроительная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9445518" y="-63"/>
                <a:ext cx="704175042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Shape 299"/>
              <p:cNvSpPr txBox="1"/>
              <p:nvPr/>
            </p:nvSpPr>
            <p:spPr>
              <a:xfrm>
                <a:off x="0" y="282985821"/>
                <a:ext cx="722936444" cy="13031330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3,3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8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cxnSp>
            <p:nvCxnSpPr>
              <p:cNvPr id="300" name="Shape 300"/>
              <p:cNvCxnSpPr/>
              <p:nvPr/>
            </p:nvCxnSpPr>
            <p:spPr>
              <a:xfrm rot="10800000" flipH="1">
                <a:off x="536265200" y="131216302"/>
                <a:ext cx="1600398572" cy="18242585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01" name="Shape 301"/>
              <p:cNvSpPr/>
              <p:nvPr/>
            </p:nvSpPr>
            <p:spPr>
              <a:xfrm>
                <a:off x="1947764630" y="1446591780"/>
                <a:ext cx="118587223" cy="361645849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2" name="Shape 302"/>
            <p:cNvCxnSpPr/>
            <p:nvPr/>
          </p:nvCxnSpPr>
          <p:spPr>
            <a:xfrm rot="10800000">
              <a:off x="690422180" y="1624644387"/>
              <a:ext cx="756601133" cy="314007132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303" name="Shape 303"/>
            <p:cNvGrpSpPr/>
            <p:nvPr/>
          </p:nvGrpSpPr>
          <p:grpSpPr>
            <a:xfrm>
              <a:off x="12641051" y="368231497"/>
              <a:ext cx="765076406" cy="554574359"/>
              <a:chOff x="0" y="0"/>
              <a:chExt cx="2147483647" cy="2147483647"/>
            </a:xfrm>
          </p:grpSpPr>
          <p:sp>
            <p:nvSpPr>
              <p:cNvPr id="304" name="Shape 304"/>
              <p:cNvSpPr txBox="1"/>
              <p:nvPr/>
            </p:nvSpPr>
            <p:spPr>
              <a:xfrm>
                <a:off x="638674265" y="66106531"/>
                <a:ext cx="1483977643" cy="653979605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Shape 305"/>
              <p:cNvSpPr txBox="1"/>
              <p:nvPr/>
            </p:nvSpPr>
            <p:spPr>
              <a:xfrm>
                <a:off x="632412618" y="759246429"/>
                <a:ext cx="1490239275" cy="659853619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Shape 306"/>
              <p:cNvSpPr txBox="1"/>
              <p:nvPr/>
            </p:nvSpPr>
            <p:spPr>
              <a:xfrm>
                <a:off x="648066408" y="1479798709"/>
                <a:ext cx="1474585505" cy="667685015"/>
              </a:xfrm>
              <a:prstGeom prst="rect">
                <a:avLst/>
              </a:prstGeom>
              <a:solidFill>
                <a:srgbClr val="17AECD">
                  <a:alpha val="28630"/>
                </a:srgb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5218368" y="40651736"/>
                <a:ext cx="724248089" cy="681391822"/>
              </a:xfrm>
              <a:prstGeom prst="rect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Shape 308"/>
              <p:cNvSpPr txBox="1"/>
              <p:nvPr/>
            </p:nvSpPr>
            <p:spPr>
              <a:xfrm>
                <a:off x="0" y="753372435"/>
                <a:ext cx="724248089" cy="679434207"/>
              </a:xfrm>
              <a:prstGeom prst="rect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Shape 309"/>
              <p:cNvSpPr txBox="1"/>
              <p:nvPr/>
            </p:nvSpPr>
            <p:spPr>
              <a:xfrm>
                <a:off x="5218368" y="1464134314"/>
                <a:ext cx="724248089" cy="681391822"/>
              </a:xfrm>
              <a:prstGeom prst="rect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Shape 310"/>
              <p:cNvSpPr txBox="1"/>
              <p:nvPr/>
            </p:nvSpPr>
            <p:spPr>
              <a:xfrm>
                <a:off x="43544254" y="48"/>
                <a:ext cx="652512317" cy="721328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16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311" name="Shape 311"/>
              <p:cNvSpPr txBox="1"/>
              <p:nvPr/>
            </p:nvSpPr>
            <p:spPr>
              <a:xfrm>
                <a:off x="26575024" y="659300955"/>
                <a:ext cx="652512317" cy="721328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14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312" name="Shape 312"/>
              <p:cNvSpPr txBox="1"/>
              <p:nvPr/>
            </p:nvSpPr>
            <p:spPr>
              <a:xfrm>
                <a:off x="34576128" y="1363705304"/>
                <a:ext cx="652512317" cy="721328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8 тыс. 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Questrial"/>
                  <a:buNone/>
                </a:pPr>
                <a:r>
                  <a:rPr lang="en-US" sz="1600" b="0" i="0" u="none">
                    <a:solidFill>
                      <a:schemeClr val="lt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человек</a:t>
                </a:r>
              </a:p>
            </p:txBody>
          </p:sp>
          <p:sp>
            <p:nvSpPr>
              <p:cNvPr id="313" name="Shape 313"/>
              <p:cNvSpPr txBox="1"/>
              <p:nvPr/>
            </p:nvSpPr>
            <p:spPr>
              <a:xfrm>
                <a:off x="682491337" y="59225990"/>
                <a:ext cx="1436539657" cy="645399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машиностроительная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отрасль</a:t>
                </a:r>
              </a:p>
            </p:txBody>
          </p:sp>
          <p:sp>
            <p:nvSpPr>
              <p:cNvPr id="314" name="Shape 314"/>
              <p:cNvSpPr txBox="1"/>
              <p:nvPr/>
            </p:nvSpPr>
            <p:spPr>
              <a:xfrm>
                <a:off x="682491337" y="869622497"/>
                <a:ext cx="1464992237" cy="379647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транспортная отрасль</a:t>
                </a:r>
              </a:p>
            </p:txBody>
          </p:sp>
          <p:sp>
            <p:nvSpPr>
              <p:cNvPr id="315" name="Shape 315"/>
              <p:cNvSpPr txBox="1"/>
              <p:nvPr/>
            </p:nvSpPr>
            <p:spPr>
              <a:xfrm>
                <a:off x="729828737" y="1577289489"/>
                <a:ext cx="1107754211" cy="379647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научная отрасль</a:t>
                </a:r>
              </a:p>
            </p:txBody>
          </p:sp>
        </p:grpSp>
        <p:cxnSp>
          <p:nvCxnSpPr>
            <p:cNvPr id="316" name="Shape 316"/>
            <p:cNvCxnSpPr/>
            <p:nvPr/>
          </p:nvCxnSpPr>
          <p:spPr>
            <a:xfrm>
              <a:off x="177345936" y="913704364"/>
              <a:ext cx="770357725" cy="290747436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Shape 321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322" name="Shape 322"/>
            <p:cNvSpPr txBox="1"/>
            <p:nvPr/>
          </p:nvSpPr>
          <p:spPr>
            <a:xfrm>
              <a:off x="0" y="0"/>
              <a:ext cx="850348465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169062139" y="1151751071"/>
              <a:ext cx="687258151" cy="2602146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2400" b="1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ИНСТРУМЕНТЫ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2400" b="1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МОТИВАЦИИ</a:t>
              </a:r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989022176" y="216907743"/>
              <a:ext cx="1140639016" cy="3758656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Конкурсы коллегиальных органов управления и представительных органов в целом, их конкретных практик, проектов</a:t>
              </a:r>
            </a:p>
          </p:txBody>
        </p:sp>
        <p:sp>
          <p:nvSpPr>
            <p:cNvPr id="325" name="Shape 325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1006844661" y="712969567"/>
              <a:ext cx="1140639016" cy="4626038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Действующие на регулярной основе механизмы обратной связи, в том числе разнообразные формы позитивной оценки активности социальных партнеров</a:t>
              </a:r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1006844661" y="1276676186"/>
              <a:ext cx="1140639016" cy="6360800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Грамотная информационная политика образовательной организации, в том числе четкая, непротиворечивая коммуникационная стратегия с использованием информационно-коммуникационных технологий</a:t>
              </a:r>
            </a:p>
          </p:txBody>
        </p:sp>
        <p:grpSp>
          <p:nvGrpSpPr>
            <p:cNvPr id="328" name="Shape 328"/>
            <p:cNvGrpSpPr/>
            <p:nvPr/>
          </p:nvGrpSpPr>
          <p:grpSpPr>
            <a:xfrm>
              <a:off x="703777541" y="735711966"/>
              <a:ext cx="302965856" cy="383266315"/>
              <a:chOff x="0" y="0"/>
              <a:chExt cx="2147483425" cy="2147483647"/>
            </a:xfrm>
          </p:grpSpPr>
          <p:sp>
            <p:nvSpPr>
              <p:cNvPr id="329" name="Shape 329"/>
              <p:cNvSpPr/>
              <p:nvPr/>
            </p:nvSpPr>
            <p:spPr>
              <a:xfrm>
                <a:off x="-124" y="55"/>
                <a:ext cx="2147483647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0" name="Shape 330" descr="img_56670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05919174" y="377933524"/>
                <a:ext cx="1263293756" cy="13033007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Shape 331"/>
            <p:cNvGrpSpPr/>
            <p:nvPr/>
          </p:nvGrpSpPr>
          <p:grpSpPr>
            <a:xfrm>
              <a:off x="690024040" y="216736766"/>
              <a:ext cx="302966168" cy="383266315"/>
              <a:chOff x="0" y="0"/>
              <a:chExt cx="2147483647" cy="2147483647"/>
            </a:xfrm>
          </p:grpSpPr>
          <p:sp>
            <p:nvSpPr>
              <p:cNvPr id="332" name="Shape 332"/>
              <p:cNvSpPr/>
              <p:nvPr/>
            </p:nvSpPr>
            <p:spPr>
              <a:xfrm>
                <a:off x="96" y="27"/>
                <a:ext cx="2147483647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3" name="Shape 333" descr="kisspng-computer-icons-icon-design-award-5af771a03ebaf9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03406218" y="506319708"/>
                <a:ext cx="1136963427" cy="1238135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Shape 334"/>
            <p:cNvGrpSpPr/>
            <p:nvPr/>
          </p:nvGrpSpPr>
          <p:grpSpPr>
            <a:xfrm>
              <a:off x="703777541" y="1389402183"/>
              <a:ext cx="302965856" cy="383266079"/>
              <a:chOff x="0" y="0"/>
              <a:chExt cx="2147483425" cy="2147483647"/>
            </a:xfrm>
          </p:grpSpPr>
          <p:sp>
            <p:nvSpPr>
              <p:cNvPr id="335" name="Shape 335"/>
              <p:cNvSpPr/>
              <p:nvPr/>
            </p:nvSpPr>
            <p:spPr>
              <a:xfrm>
                <a:off x="-124" y="-97"/>
                <a:ext cx="2147483647" cy="2147483315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36" name="Shape 33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79589788" y="379107389"/>
                <a:ext cx="1374591837" cy="13747128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Shape 341"/>
          <p:cNvGrpSpPr/>
          <p:nvPr/>
        </p:nvGrpSpPr>
        <p:grpSpPr>
          <a:xfrm>
            <a:off x="238854" y="591300"/>
            <a:ext cx="8299102" cy="5020727"/>
            <a:chOff x="0" y="0"/>
            <a:chExt cx="2147483647" cy="2147483647"/>
          </a:xfrm>
        </p:grpSpPr>
        <p:sp>
          <p:nvSpPr>
            <p:cNvPr id="342" name="Shape 342"/>
            <p:cNvSpPr txBox="1"/>
            <p:nvPr/>
          </p:nvSpPr>
          <p:spPr>
            <a:xfrm>
              <a:off x="550181756" y="0"/>
              <a:ext cx="1041541283" cy="1880854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МЕХАНИЗМЫ ВОВЛЕЧЕНИЯ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124412294" y="734801627"/>
              <a:ext cx="301641608" cy="498707410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" name="Shape 344"/>
            <p:cNvCxnSpPr/>
            <p:nvPr/>
          </p:nvCxnSpPr>
          <p:spPr>
            <a:xfrm>
              <a:off x="91548748" y="205045769"/>
              <a:ext cx="1961256207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45" name="Shape 345"/>
            <p:cNvSpPr txBox="1"/>
            <p:nvPr/>
          </p:nvSpPr>
          <p:spPr>
            <a:xfrm>
              <a:off x="0" y="1233317130"/>
              <a:ext cx="550181741" cy="38875440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Коллегиальные органы управления образовательной организацией </a:t>
              </a:r>
            </a:p>
          </p:txBody>
        </p:sp>
        <p:sp>
          <p:nvSpPr>
            <p:cNvPr id="346" name="Shape 346"/>
            <p:cNvSpPr/>
            <p:nvPr/>
          </p:nvSpPr>
          <p:spPr>
            <a:xfrm>
              <a:off x="638885258" y="733508111"/>
              <a:ext cx="301641329" cy="498707410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 txBox="1"/>
            <p:nvPr/>
          </p:nvSpPr>
          <p:spPr>
            <a:xfrm>
              <a:off x="514686159" y="1232134835"/>
              <a:ext cx="550181741" cy="3009712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Договоры о социальном партнерстве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1171354708" y="733508111"/>
              <a:ext cx="301641608" cy="498707410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993876722" y="1232134835"/>
              <a:ext cx="656668532" cy="9153488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Соглашения о государственно-частном партнерстве между предприятием/отраслью и руководством субъекта Российской Федерации, в котором образовательная организация может выступать третьей стороной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1703824157" y="733508111"/>
              <a:ext cx="301641329" cy="498707410"/>
            </a:xfrm>
            <a:prstGeom prst="ellipse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1597301874" y="1232134835"/>
              <a:ext cx="550181741" cy="4765375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Договоры о реализации обще-образовательных программ в сетевой форме</a:t>
              </a:r>
            </a:p>
          </p:txBody>
        </p:sp>
        <p:pic>
          <p:nvPicPr>
            <p:cNvPr id="352" name="Shape 352" descr="76-51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2164145" y="821423223"/>
              <a:ext cx="212973583" cy="352038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Shape 353" descr="146317415-infographic-analysis-icon-vector-infographic-analysis-sign-isolated-contour-symbol-illustration.png"/>
            <p:cNvPicPr preferRelativeResize="0"/>
            <p:nvPr/>
          </p:nvPicPr>
          <p:blipFill rotWithShape="1">
            <a:blip r:embed="rId4">
              <a:alphaModFix/>
            </a:blip>
            <a:srcRect l="17030" t="17030" r="19517" b="19517"/>
            <a:stretch/>
          </p:blipFill>
          <p:spPr>
            <a:xfrm>
              <a:off x="1739284263" y="792086680"/>
              <a:ext cx="230721366" cy="381375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Shape 3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6012476" y="792086680"/>
              <a:ext cx="196691298" cy="354385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5" name="Shape 355" descr="img_24421 (1)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89102506" y="762750136"/>
              <a:ext cx="266216979" cy="4400481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Shape 360"/>
          <p:cNvGrpSpPr/>
          <p:nvPr/>
        </p:nvGrpSpPr>
        <p:grpSpPr>
          <a:xfrm>
            <a:off x="-5806" y="202624"/>
            <a:ext cx="8721272" cy="5673241"/>
            <a:chOff x="0" y="0"/>
            <a:chExt cx="2147483647" cy="2147483647"/>
          </a:xfrm>
        </p:grpSpPr>
        <p:sp>
          <p:nvSpPr>
            <p:cNvPr id="361" name="Shape 361"/>
            <p:cNvSpPr txBox="1"/>
            <p:nvPr/>
          </p:nvSpPr>
          <p:spPr>
            <a:xfrm>
              <a:off x="212419117" y="2"/>
              <a:ext cx="1739534137" cy="4327767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АЛГОРИТМ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вовлечения общественно-деловых объединений и участия представителей работодателя в принятие решений по вопросам управления развитием образовательной организацией</a:t>
              </a:r>
            </a:p>
          </p:txBody>
        </p:sp>
        <p:cxnSp>
          <p:nvCxnSpPr>
            <p:cNvPr id="362" name="Shape 362"/>
            <p:cNvCxnSpPr/>
            <p:nvPr/>
          </p:nvCxnSpPr>
          <p:spPr>
            <a:xfrm>
              <a:off x="144777144" y="147092937"/>
              <a:ext cx="1866120906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grpSp>
          <p:nvGrpSpPr>
            <p:cNvPr id="363" name="Shape 363"/>
            <p:cNvGrpSpPr/>
            <p:nvPr/>
          </p:nvGrpSpPr>
          <p:grpSpPr>
            <a:xfrm>
              <a:off x="0" y="536859465"/>
              <a:ext cx="2147483647" cy="1610624227"/>
              <a:chOff x="0" y="0"/>
              <a:chExt cx="2147483587" cy="2147483647"/>
            </a:xfrm>
          </p:grpSpPr>
          <p:cxnSp>
            <p:nvCxnSpPr>
              <p:cNvPr id="364" name="Shape 364"/>
              <p:cNvCxnSpPr/>
              <p:nvPr/>
            </p:nvCxnSpPr>
            <p:spPr>
              <a:xfrm>
                <a:off x="1445327743" y="1384301319"/>
                <a:ext cx="168665889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5" name="Shape 365"/>
              <p:cNvCxnSpPr/>
              <p:nvPr/>
            </p:nvCxnSpPr>
            <p:spPr>
              <a:xfrm>
                <a:off x="364452183" y="277013138"/>
                <a:ext cx="15191085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6" name="Shape 366"/>
              <p:cNvCxnSpPr/>
              <p:nvPr/>
            </p:nvCxnSpPr>
            <p:spPr>
              <a:xfrm>
                <a:off x="786675062" y="277013138"/>
                <a:ext cx="15191085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7" name="Shape 367"/>
              <p:cNvCxnSpPr/>
              <p:nvPr/>
            </p:nvCxnSpPr>
            <p:spPr>
              <a:xfrm>
                <a:off x="1208897941" y="277013138"/>
                <a:ext cx="15191085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8" name="Shape 368"/>
              <p:cNvCxnSpPr/>
              <p:nvPr/>
            </p:nvCxnSpPr>
            <p:spPr>
              <a:xfrm>
                <a:off x="1631120820" y="277013138"/>
                <a:ext cx="151910854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69" name="Shape 369"/>
              <p:cNvCxnSpPr/>
              <p:nvPr/>
            </p:nvCxnSpPr>
            <p:spPr>
              <a:xfrm>
                <a:off x="2053343700" y="277013138"/>
                <a:ext cx="50636966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0" name="Shape 370"/>
              <p:cNvCxnSpPr/>
              <p:nvPr/>
            </p:nvCxnSpPr>
            <p:spPr>
              <a:xfrm>
                <a:off x="1884305616" y="1384301319"/>
                <a:ext cx="21967503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1" name="Shape 371"/>
              <p:cNvCxnSpPr/>
              <p:nvPr/>
            </p:nvCxnSpPr>
            <p:spPr>
              <a:xfrm>
                <a:off x="1006350105" y="1384301319"/>
                <a:ext cx="16866562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72" name="Shape 372"/>
              <p:cNvCxnSpPr/>
              <p:nvPr/>
            </p:nvCxnSpPr>
            <p:spPr>
              <a:xfrm>
                <a:off x="567000019" y="1384301319"/>
                <a:ext cx="16903806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73" name="Shape 373"/>
              <p:cNvSpPr/>
              <p:nvPr/>
            </p:nvSpPr>
            <p:spPr>
              <a:xfrm>
                <a:off x="94140181" y="3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516363060" y="3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0E2B5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938585939" y="3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17AEC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1360808818" y="3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BABEEA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1783031698" y="34340792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2EC9E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296688017" y="1107288666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5D63A4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736038103" y="1107288666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0F8EA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0" name="Shape 380" descr="8bb2668c8b0e478fc290b2d96b508ef5.jpg"/>
              <p:cNvPicPr preferRelativeResize="0"/>
              <p:nvPr/>
            </p:nvPicPr>
            <p:blipFill rotWithShape="1">
              <a:blip r:embed="rId3">
                <a:alphaModFix/>
              </a:blip>
              <a:srcRect t="24928" b="53819"/>
              <a:stretch/>
            </p:blipFill>
            <p:spPr>
              <a:xfrm>
                <a:off x="0" y="447860426"/>
                <a:ext cx="2147483647" cy="5919379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1" name="Shape 381"/>
              <p:cNvSpPr/>
              <p:nvPr/>
            </p:nvSpPr>
            <p:spPr>
              <a:xfrm rot="10800000" flipH="1">
                <a:off x="178659106" y="450241482"/>
                <a:ext cx="8451916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272D6B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Shape 382"/>
              <p:cNvSpPr/>
              <p:nvPr/>
            </p:nvSpPr>
            <p:spPr>
              <a:xfrm rot="10800000" flipH="1">
                <a:off x="600881985" y="450241482"/>
                <a:ext cx="8451916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0E2B56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Shape 383"/>
              <p:cNvSpPr/>
              <p:nvPr/>
            </p:nvSpPr>
            <p:spPr>
              <a:xfrm rot="10800000" flipH="1">
                <a:off x="1023104864" y="439557788"/>
                <a:ext cx="8451916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17AECD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Shape 384"/>
              <p:cNvSpPr/>
              <p:nvPr/>
            </p:nvSpPr>
            <p:spPr>
              <a:xfrm rot="10800000" flipH="1">
                <a:off x="1462082736" y="439557788"/>
                <a:ext cx="84518943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BABEEA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Shape 385"/>
              <p:cNvSpPr/>
              <p:nvPr/>
            </p:nvSpPr>
            <p:spPr>
              <a:xfrm rot="10800000" flipH="1">
                <a:off x="1884305616" y="439557788"/>
                <a:ext cx="84518943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2EC9E9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1175015741" y="1107288666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1613993614" y="1107288666"/>
                <a:ext cx="270311996" cy="554025792"/>
              </a:xfrm>
              <a:prstGeom prst="ellipse">
                <a:avLst/>
              </a:prstGeom>
              <a:noFill/>
              <a:ln w="57150" cap="flat" cmpd="sng">
                <a:solidFill>
                  <a:srgbClr val="0E2B56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88" name="Shape 388" descr="8bb2668c8b0e478fc290b2d96b508ef5.jpg"/>
              <p:cNvPicPr preferRelativeResize="0"/>
              <p:nvPr/>
            </p:nvPicPr>
            <p:blipFill rotWithShape="1">
              <a:blip r:embed="rId3">
                <a:alphaModFix/>
              </a:blip>
              <a:srcRect t="48681" b="28816"/>
              <a:stretch/>
            </p:blipFill>
            <p:spPr>
              <a:xfrm>
                <a:off x="0" y="1520381413"/>
                <a:ext cx="2147483647" cy="6271021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9" name="Shape 389"/>
              <p:cNvSpPr/>
              <p:nvPr/>
            </p:nvSpPr>
            <p:spPr>
              <a:xfrm rot="10800000" flipH="1">
                <a:off x="398334148" y="1533873050"/>
                <a:ext cx="8414672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5D63A4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Shape 390"/>
              <p:cNvSpPr/>
              <p:nvPr/>
            </p:nvSpPr>
            <p:spPr>
              <a:xfrm rot="10800000" flipH="1">
                <a:off x="820557028" y="1533873050"/>
                <a:ext cx="8414672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0F8EA8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Shape 391"/>
              <p:cNvSpPr/>
              <p:nvPr/>
            </p:nvSpPr>
            <p:spPr>
              <a:xfrm rot="10800000" flipH="1">
                <a:off x="1276289659" y="1523189356"/>
                <a:ext cx="8451916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272D6B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Shape 392"/>
              <p:cNvSpPr/>
              <p:nvPr/>
            </p:nvSpPr>
            <p:spPr>
              <a:xfrm rot="10800000" flipH="1">
                <a:off x="1715639745" y="1523189356"/>
                <a:ext cx="84146724" cy="148808792"/>
              </a:xfrm>
              <a:prstGeom prst="triangle">
                <a:avLst>
                  <a:gd name="adj" fmla="val 50000"/>
                </a:avLst>
              </a:prstGeom>
              <a:solidFill>
                <a:srgbClr val="0E2B56"/>
              </a:solidFill>
              <a:ln w="25400" cap="flat" cmpd="sng">
                <a:solidFill>
                  <a:schemeClr val="lt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93" name="Shape 393"/>
              <p:cNvCxnSpPr/>
              <p:nvPr/>
            </p:nvCxnSpPr>
            <p:spPr>
              <a:xfrm>
                <a:off x="2103980659" y="277013138"/>
                <a:ext cx="0" cy="1107288204"/>
              </a:xfrm>
              <a:prstGeom prst="straightConnector1">
                <a:avLst/>
              </a:prstGeom>
              <a:noFill/>
              <a:ln w="3810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94" name="Shape 394"/>
              <p:cNvSpPr txBox="1"/>
              <p:nvPr/>
            </p:nvSpPr>
            <p:spPr>
              <a:xfrm>
                <a:off x="1429749" y="588165156"/>
                <a:ext cx="447430905" cy="251526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Управленческая проблема (идея)</a:t>
                </a:r>
              </a:p>
            </p:txBody>
          </p:sp>
          <p:sp>
            <p:nvSpPr>
              <p:cNvPr id="395" name="Shape 395"/>
              <p:cNvSpPr txBox="1"/>
              <p:nvPr/>
            </p:nvSpPr>
            <p:spPr>
              <a:xfrm>
                <a:off x="423646765" y="588165156"/>
                <a:ext cx="447430905" cy="147956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Миссия и цель</a:t>
                </a:r>
              </a:p>
            </p:txBody>
          </p:sp>
          <p:sp>
            <p:nvSpPr>
              <p:cNvPr id="396" name="Shape 396"/>
              <p:cNvSpPr txBox="1"/>
              <p:nvPr/>
            </p:nvSpPr>
            <p:spPr>
              <a:xfrm>
                <a:off x="845863780" y="588165156"/>
                <a:ext cx="447430905" cy="35509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Виртуальный выбор на основе SWOT-анализа</a:t>
                </a:r>
              </a:p>
            </p:txBody>
          </p:sp>
          <p:sp>
            <p:nvSpPr>
              <p:cNvPr id="397" name="Shape 397"/>
              <p:cNvSpPr txBox="1"/>
              <p:nvPr/>
            </p:nvSpPr>
            <p:spPr>
              <a:xfrm>
                <a:off x="1276405991" y="588165156"/>
                <a:ext cx="447430905" cy="251526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Выбор реального партнера</a:t>
                </a:r>
              </a:p>
            </p:txBody>
          </p:sp>
          <p:sp>
            <p:nvSpPr>
              <p:cNvPr id="398" name="Shape 398"/>
              <p:cNvSpPr txBox="1"/>
              <p:nvPr/>
            </p:nvSpPr>
            <p:spPr>
              <a:xfrm>
                <a:off x="1698623006" y="588165156"/>
                <a:ext cx="447430905" cy="147956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Переговоры</a:t>
                </a:r>
              </a:p>
            </p:txBody>
          </p:sp>
          <p:sp>
            <p:nvSpPr>
              <p:cNvPr id="399" name="Shape 399"/>
              <p:cNvSpPr txBox="1"/>
              <p:nvPr/>
            </p:nvSpPr>
            <p:spPr>
              <a:xfrm>
                <a:off x="212419111" y="1695885031"/>
                <a:ext cx="447430905" cy="35509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Соглашение (договор) о сотрудничестве</a:t>
                </a:r>
              </a:p>
            </p:txBody>
          </p:sp>
          <p:sp>
            <p:nvSpPr>
              <p:cNvPr id="400" name="Shape 400"/>
              <p:cNvSpPr txBox="1"/>
              <p:nvPr/>
            </p:nvSpPr>
            <p:spPr>
              <a:xfrm>
                <a:off x="617747446" y="1661268785"/>
                <a:ext cx="489771752" cy="458665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Разработка программы сотрудничества, плана мероприятий</a:t>
                </a:r>
              </a:p>
            </p:txBody>
          </p:sp>
          <p:sp>
            <p:nvSpPr>
              <p:cNvPr id="401" name="Shape 401"/>
              <p:cNvSpPr txBox="1"/>
              <p:nvPr/>
            </p:nvSpPr>
            <p:spPr>
              <a:xfrm>
                <a:off x="1099193990" y="1695885031"/>
                <a:ext cx="447430905" cy="355096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Создание управляющего органа проекта</a:t>
                </a:r>
              </a:p>
            </p:txBody>
          </p:sp>
          <p:sp>
            <p:nvSpPr>
              <p:cNvPr id="402" name="Shape 402"/>
              <p:cNvSpPr txBox="1"/>
              <p:nvPr/>
            </p:nvSpPr>
            <p:spPr>
              <a:xfrm>
                <a:off x="1538299686" y="1661268785"/>
                <a:ext cx="447430905" cy="4586657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1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Мониторинг реализации программы сотрудничества</a:t>
                </a:r>
              </a:p>
            </p:txBody>
          </p:sp>
          <p:pic>
            <p:nvPicPr>
              <p:cNvPr id="403" name="Shape 403" descr="Рисунок1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3284460" y="51096559"/>
                <a:ext cx="195158005" cy="4112635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4" name="Shape 404" descr="Рисунок1 (1)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46439631" y="55051507"/>
                <a:ext cx="210170329" cy="4428988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5" name="Shape 405" descr="img_543484.png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83301024" y="78997519"/>
                <a:ext cx="174258922" cy="35753837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6" name="Shape 406" descr="kisspng-computer-icons-service-185-empty-chairs-management-5ae21e5360fbe3.png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405885797" y="46869039"/>
                <a:ext cx="180146079" cy="4020620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7" name="Shape 407" descr="img_56670 (1)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844053103" y="112566259"/>
                <a:ext cx="165133931" cy="34915835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8" name="Shape 408" descr="76-512 (1).png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64417002" y="1163178558"/>
                <a:ext cx="158565940" cy="325008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9" name="Shape 409" descr="img_24421 (1) (1).png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82524426" y="1125177027"/>
                <a:ext cx="204461216" cy="4190783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0" name="Shape 410" descr="85980403715921632d4ee1a883e15663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242628629" y="1131446679"/>
                <a:ext cx="142615622" cy="3653939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1" name="Shape 411" descr="img_234449.png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675166531" y="1211057603"/>
                <a:ext cx="165133710" cy="2753305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Shape 416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417" name="Shape 417"/>
            <p:cNvSpPr txBox="1"/>
            <p:nvPr/>
          </p:nvSpPr>
          <p:spPr>
            <a:xfrm>
              <a:off x="0" y="0"/>
              <a:ext cx="850348465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 txBox="1"/>
            <p:nvPr/>
          </p:nvSpPr>
          <p:spPr>
            <a:xfrm>
              <a:off x="151365387" y="893355685"/>
              <a:ext cx="641609455" cy="4144157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ПОЛОЖЕНИЯ ПО АККУМУЛЯЦИИ И СИСТЕМАТИЗАЦИИ ЛУЧШИХ ПРАКТИК</a:t>
              </a:r>
            </a:p>
          </p:txBody>
        </p:sp>
        <p:sp>
          <p:nvSpPr>
            <p:cNvPr id="419" name="Shape 419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 txBox="1"/>
            <p:nvPr/>
          </p:nvSpPr>
          <p:spPr>
            <a:xfrm>
              <a:off x="868128119" y="247616007"/>
              <a:ext cx="1247573925" cy="185041505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Образовательные организации представляют практики, соответствующие примерным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критериям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, отраженным в технологической карте, в единообразном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формате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.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результатам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экспертизы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практики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систематизируются и аккумулируются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 базе региональных практик.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Осуществляется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консультирование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по вопросам использования материалов положительного опыта.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Передовой опыт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изучается и транслируется в рамках курсов повышения квалификации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руководителей по программе стажировочной площадки.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Shape 425"/>
          <p:cNvGrpSpPr/>
          <p:nvPr/>
        </p:nvGrpSpPr>
        <p:grpSpPr>
          <a:xfrm>
            <a:off x="0" y="317578"/>
            <a:ext cx="8744437" cy="5844331"/>
            <a:chOff x="0" y="0"/>
            <a:chExt cx="2147483647" cy="2147483647"/>
          </a:xfrm>
        </p:grpSpPr>
        <p:sp>
          <p:nvSpPr>
            <p:cNvPr id="426" name="Shape 426"/>
            <p:cNvSpPr txBox="1"/>
            <p:nvPr/>
          </p:nvSpPr>
          <p:spPr>
            <a:xfrm>
              <a:off x="0" y="327817573"/>
              <a:ext cx="2138942684" cy="428385776"/>
            </a:xfrm>
            <a:prstGeom prst="rect">
              <a:avLst/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 txBox="1"/>
            <p:nvPr/>
          </p:nvSpPr>
          <p:spPr>
            <a:xfrm>
              <a:off x="580997150" y="0"/>
              <a:ext cx="1099863918" cy="29084355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КОНЦЕПЦИЯ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информационной политики </a:t>
              </a:r>
            </a:p>
          </p:txBody>
        </p:sp>
        <p:cxnSp>
          <p:nvCxnSpPr>
            <p:cNvPr id="428" name="Shape 428"/>
            <p:cNvCxnSpPr/>
            <p:nvPr/>
          </p:nvCxnSpPr>
          <p:spPr>
            <a:xfrm>
              <a:off x="145938408" y="151129648"/>
              <a:ext cx="1860805709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29" name="Shape 429"/>
            <p:cNvSpPr txBox="1"/>
            <p:nvPr/>
          </p:nvSpPr>
          <p:spPr>
            <a:xfrm>
              <a:off x="109366789" y="806474651"/>
              <a:ext cx="1920209326" cy="140035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Ожидаемые результаты</a:t>
              </a: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260962262" y="327630327"/>
              <a:ext cx="1835989604" cy="40933525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обеспечение </a:t>
              </a:r>
              <a:r>
                <a:rPr lang="en-US" sz="1400" b="0" i="0" u="none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информационной поддержки образовательных организаций </a:t>
              </a:r>
              <a:r>
                <a:rPr lang="en-US" sz="14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путем создания открытого информационного поля, в частности специализированного информационного ресурса, доступного для целевой аудитории и активно формирующего позиции сторон, оказывающих влияние на деятельность образовательной организации и реализацию проекта</a:t>
              </a:r>
            </a:p>
          </p:txBody>
        </p:sp>
        <p:pic>
          <p:nvPicPr>
            <p:cNvPr id="431" name="Shape 431" descr="Рисунок1 (1) (2)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991023" y="378034992"/>
              <a:ext cx="202127297" cy="3109363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2" name="Shape 432"/>
            <p:cNvCxnSpPr/>
            <p:nvPr/>
          </p:nvCxnSpPr>
          <p:spPr>
            <a:xfrm>
              <a:off x="142967654" y="957894094"/>
              <a:ext cx="1861177163" cy="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33" name="Shape 433"/>
            <p:cNvCxnSpPr/>
            <p:nvPr/>
          </p:nvCxnSpPr>
          <p:spPr>
            <a:xfrm>
              <a:off x="1086181826" y="957894100"/>
              <a:ext cx="0" cy="10056783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4" name="Shape 434"/>
            <p:cNvSpPr txBox="1"/>
            <p:nvPr/>
          </p:nvSpPr>
          <p:spPr>
            <a:xfrm>
              <a:off x="227262683" y="1058462280"/>
              <a:ext cx="1718209736" cy="126126109"/>
            </a:xfrm>
            <a:prstGeom prst="rect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 txBox="1"/>
            <p:nvPr/>
          </p:nvSpPr>
          <p:spPr>
            <a:xfrm>
              <a:off x="244118321" y="1058497980"/>
              <a:ext cx="1684394131" cy="1184917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Налаживание эффективного коммуникационного взаимодействия</a:t>
              </a:r>
            </a:p>
          </p:txBody>
        </p:sp>
        <p:cxnSp>
          <p:nvCxnSpPr>
            <p:cNvPr id="436" name="Shape 436"/>
            <p:cNvCxnSpPr/>
            <p:nvPr/>
          </p:nvCxnSpPr>
          <p:spPr>
            <a:xfrm>
              <a:off x="463066402" y="1184588398"/>
              <a:ext cx="0" cy="10056783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37" name="Shape 437"/>
            <p:cNvCxnSpPr/>
            <p:nvPr/>
          </p:nvCxnSpPr>
          <p:spPr>
            <a:xfrm>
              <a:off x="1675876502" y="1184588398"/>
              <a:ext cx="0" cy="10056783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38" name="Shape 438"/>
            <p:cNvSpPr txBox="1"/>
            <p:nvPr/>
          </p:nvSpPr>
          <p:spPr>
            <a:xfrm>
              <a:off x="75754227" y="1285156578"/>
              <a:ext cx="774624094" cy="126126109"/>
            </a:xfrm>
            <a:prstGeom prst="rect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 txBox="1"/>
            <p:nvPr/>
          </p:nvSpPr>
          <p:spPr>
            <a:xfrm>
              <a:off x="109366789" y="1285318975"/>
              <a:ext cx="707445541" cy="1184917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 внутренней аудиторией</a:t>
              </a:r>
            </a:p>
          </p:txBody>
        </p:sp>
        <p:sp>
          <p:nvSpPr>
            <p:cNvPr id="440" name="Shape 440"/>
            <p:cNvSpPr txBox="1"/>
            <p:nvPr/>
          </p:nvSpPr>
          <p:spPr>
            <a:xfrm>
              <a:off x="1288564328" y="1285156578"/>
              <a:ext cx="774624094" cy="126126109"/>
            </a:xfrm>
            <a:prstGeom prst="rect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 txBox="1"/>
            <p:nvPr/>
          </p:nvSpPr>
          <p:spPr>
            <a:xfrm>
              <a:off x="1322130574" y="1285318975"/>
              <a:ext cx="707445541" cy="1184917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 внешней аудиторией</a:t>
              </a:r>
            </a:p>
          </p:txBody>
        </p:sp>
        <p:sp>
          <p:nvSpPr>
            <p:cNvPr id="442" name="Shape 442"/>
            <p:cNvSpPr txBox="1"/>
            <p:nvPr/>
          </p:nvSpPr>
          <p:spPr>
            <a:xfrm>
              <a:off x="58834964" y="1436532972"/>
              <a:ext cx="1078012238" cy="7109505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-повышение информированности руководства, педагогического состава, обучающихся и родителей, социальных партнеров,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4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-расширение спектра направлений совместной деятельности,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4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-регулярность и содержательность обратной связи.</a:t>
              </a:r>
            </a:p>
          </p:txBody>
        </p:sp>
        <p:sp>
          <p:nvSpPr>
            <p:cNvPr id="443" name="Shape 443"/>
            <p:cNvSpPr txBox="1"/>
            <p:nvPr/>
          </p:nvSpPr>
          <p:spPr>
            <a:xfrm>
              <a:off x="1170535101" y="1436532972"/>
              <a:ext cx="976948589" cy="63554690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100000"/>
                <a:buFont typeface="Questrial"/>
                <a:buChar char="-"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повышение информированности общественности о совместной деятельности,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4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100000"/>
                <a:buFont typeface="Questrial"/>
                <a:buChar char="-"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повышение заинтересованности потенциальных партнеров и других образовательных организаций в участии в реализации проекта.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Shape 448"/>
          <p:cNvGrpSpPr/>
          <p:nvPr/>
        </p:nvGrpSpPr>
        <p:grpSpPr>
          <a:xfrm>
            <a:off x="0" y="0"/>
            <a:ext cx="8264323" cy="6532245"/>
            <a:chOff x="0" y="0"/>
            <a:chExt cx="2147483647" cy="2147483646"/>
          </a:xfrm>
        </p:grpSpPr>
        <p:sp>
          <p:nvSpPr>
            <p:cNvPr id="449" name="Shape 449"/>
            <p:cNvSpPr txBox="1"/>
            <p:nvPr/>
          </p:nvSpPr>
          <p:spPr>
            <a:xfrm>
              <a:off x="0" y="0"/>
              <a:ext cx="686094473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 txBox="1"/>
            <p:nvPr/>
          </p:nvSpPr>
          <p:spPr>
            <a:xfrm>
              <a:off x="151365158" y="893355685"/>
              <a:ext cx="641609529" cy="2216642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НОРМАТИВНАЯ ОСНОВА</a:t>
              </a: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133603805" y="149130806"/>
              <a:ext cx="2013879908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 txBox="1"/>
            <p:nvPr/>
          </p:nvSpPr>
          <p:spPr>
            <a:xfrm>
              <a:off x="703862253" y="216907743"/>
              <a:ext cx="1407976453" cy="17362164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1.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Федеральный закон "Об образовании в Российской Федерации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" от 29.12.2012 N 273-ФЗ;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2. Распоряжение Министерства просвещения Российской Федерации от 27.12.2019 №Р-154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«Об утверждении методических рекомендаций по механизмам  вовлечения общественно-деловых объединений и участия представителей работодателей в принятии решений по вопросам управления развитием образовательной организации, в том числе в обновлении образовательных программ»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;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3. Постановление Правительства Нижегородской области от 21 декабря 2018 года №889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«Об утверждении Стратегии социально-экономического развития Нижегородской области до 2035 года»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;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4. Постановление Правительства Нижегородской области СЛ-001-149129/19 от 25.06.2019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«Об утверждении паспорта регионального проекта «Современная школа»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;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5. Постановление Правительства Нижегородской области СЛ-001-157184/19 от 02.07.2019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«Об утверждении паспорта регионального проекта «Молодые профессионалы (Повышение конкурентоспособности профессионального образования)»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;</a:t>
              </a: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6. Постановление Правительства Нижегородской области СЛ-001-168164/19 от 10.07.2019 </a:t>
              </a:r>
              <a:r>
                <a:rPr lang="en-US" sz="1400" b="1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«Об утверждении паспорта регионального проекта «Успех каждого ребёнка»</a:t>
              </a:r>
              <a:r>
                <a:rPr lang="en-US" sz="1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;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Shape 457"/>
          <p:cNvGrpSpPr/>
          <p:nvPr/>
        </p:nvGrpSpPr>
        <p:grpSpPr>
          <a:xfrm>
            <a:off x="-172404" y="247956"/>
            <a:ext cx="8780935" cy="5573298"/>
            <a:chOff x="0" y="0"/>
            <a:chExt cx="2147483647" cy="2147483647"/>
          </a:xfrm>
        </p:grpSpPr>
        <p:grpSp>
          <p:nvGrpSpPr>
            <p:cNvPr id="458" name="Shape 458"/>
            <p:cNvGrpSpPr/>
            <p:nvPr/>
          </p:nvGrpSpPr>
          <p:grpSpPr>
            <a:xfrm>
              <a:off x="0" y="0"/>
              <a:ext cx="2147483647" cy="2147483647"/>
              <a:chOff x="0" y="0"/>
              <a:chExt cx="2147483647" cy="2147483647"/>
            </a:xfrm>
          </p:grpSpPr>
          <p:sp>
            <p:nvSpPr>
              <p:cNvPr id="459" name="Shape 459"/>
              <p:cNvSpPr txBox="1"/>
              <p:nvPr/>
            </p:nvSpPr>
            <p:spPr>
              <a:xfrm>
                <a:off x="167739290" y="0"/>
                <a:ext cx="1945775787" cy="214620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72D6B"/>
                  </a:buClr>
                  <a:buSzPct val="25000"/>
                  <a:buFont typeface="Questrial"/>
                  <a:buNone/>
                </a:pPr>
                <a:r>
                  <a:rPr lang="en-US" sz="2400" b="1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ОСНОВНЫЕ НАПРАВЛЕНИЯ ВНЕДРЕНИЯ КОНЦЕПЦИИ</a:t>
                </a:r>
                <a:r>
                  <a:rPr lang="en-US" sz="3200" b="0" i="0" u="none">
                    <a:solidFill>
                      <a:srgbClr val="272D6B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 </a:t>
                </a:r>
              </a:p>
            </p:txBody>
          </p:sp>
          <p:pic>
            <p:nvPicPr>
              <p:cNvPr id="460" name="Shape 460"/>
              <p:cNvPicPr preferRelativeResize="0"/>
              <p:nvPr/>
            </p:nvPicPr>
            <p:blipFill rotWithShape="1">
              <a:blip r:embed="rId3">
                <a:alphaModFix/>
              </a:blip>
              <a:srcRect l="21556" t="2837" r="21218" b="3213"/>
              <a:stretch/>
            </p:blipFill>
            <p:spPr>
              <a:xfrm>
                <a:off x="670957163" y="587561382"/>
                <a:ext cx="772021433" cy="12359663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1" name="Shape 46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4505021" y="979251843"/>
                <a:ext cx="173676851" cy="2736342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2" name="Shape 462"/>
              <p:cNvSpPr txBox="1"/>
              <p:nvPr/>
            </p:nvSpPr>
            <p:spPr>
              <a:xfrm>
                <a:off x="0" y="845694012"/>
                <a:ext cx="704505021" cy="1920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Формирование перечня </a:t>
                </a: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партнерских организаций</a:t>
                </a:r>
              </a:p>
            </p:txBody>
          </p:sp>
          <p:pic>
            <p:nvPicPr>
              <p:cNvPr id="463" name="Shape 46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190948964" y="1321396893"/>
                <a:ext cx="169771513" cy="2674812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4" name="Shape 464"/>
              <p:cNvSpPr txBox="1"/>
              <p:nvPr/>
            </p:nvSpPr>
            <p:spPr>
              <a:xfrm>
                <a:off x="1442557900" y="1506392458"/>
                <a:ext cx="670957148" cy="1920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Формирование </a:t>
                </a: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базы региональных практик</a:t>
                </a:r>
              </a:p>
            </p:txBody>
          </p:sp>
          <p:pic>
            <p:nvPicPr>
              <p:cNvPr id="465" name="Shape 46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72244312" y="713554322"/>
                <a:ext cx="132195571" cy="208278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6" name="Shape 466"/>
              <p:cNvSpPr txBox="1"/>
              <p:nvPr/>
            </p:nvSpPr>
            <p:spPr>
              <a:xfrm>
                <a:off x="67095716" y="369991130"/>
                <a:ext cx="889018255" cy="271099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Наполнение </a:t>
                </a: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информационных </a:t>
                </a: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ресурсов актуальной информацией с применением единого брендирования</a:t>
                </a:r>
              </a:p>
            </p:txBody>
          </p:sp>
          <p:sp>
            <p:nvSpPr>
              <p:cNvPr id="467" name="Shape 467"/>
              <p:cNvSpPr txBox="1"/>
              <p:nvPr/>
            </p:nvSpPr>
            <p:spPr>
              <a:xfrm>
                <a:off x="788374666" y="1876383589"/>
                <a:ext cx="1023209659" cy="271099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Проведение </a:t>
                </a: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экспертизы </a:t>
                </a: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региональных практик внедрения механизмов вовлечения общественно-деловых объединений</a:t>
                </a:r>
              </a:p>
            </p:txBody>
          </p:sp>
          <p:sp>
            <p:nvSpPr>
              <p:cNvPr id="468" name="Shape 468"/>
              <p:cNvSpPr txBox="1"/>
              <p:nvPr/>
            </p:nvSpPr>
            <p:spPr>
              <a:xfrm>
                <a:off x="1308366468" y="383098665"/>
                <a:ext cx="821922510" cy="350170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Обновление содержания </a:t>
                </a: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и разработка образовательных программ, программ развития образовательных организаций</a:t>
                </a:r>
              </a:p>
            </p:txBody>
          </p:sp>
          <p:sp>
            <p:nvSpPr>
              <p:cNvPr id="469" name="Shape 469"/>
              <p:cNvSpPr txBox="1"/>
              <p:nvPr/>
            </p:nvSpPr>
            <p:spPr>
              <a:xfrm>
                <a:off x="1434709971" y="846141034"/>
                <a:ext cx="712773649" cy="4292414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Проведение мониторинга </a:t>
                </a: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реализации и эффективности внедрения механизмов вовлечения общественно-деловых объединений</a:t>
                </a:r>
              </a:p>
            </p:txBody>
          </p:sp>
          <p:sp>
            <p:nvSpPr>
              <p:cNvPr id="470" name="Shape 470"/>
              <p:cNvSpPr txBox="1"/>
              <p:nvPr/>
            </p:nvSpPr>
            <p:spPr>
              <a:xfrm>
                <a:off x="16773929" y="1347824831"/>
                <a:ext cx="628903989" cy="5873829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Questrial"/>
                  <a:buNone/>
                </a:pP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Разработка </a:t>
                </a:r>
                <a:r>
                  <a:rPr lang="en-US" sz="1400" b="0" i="0" u="none">
                    <a:solidFill>
                      <a:srgbClr val="C00000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технологической карты </a:t>
                </a:r>
                <a:r>
                  <a:rPr lang="en-US" sz="1400" b="0" i="0" u="none">
                    <a:solidFill>
                      <a:schemeClr val="dk1"/>
                    </a:solidFill>
                    <a:latin typeface="Questrial"/>
                    <a:ea typeface="Questrial"/>
                    <a:cs typeface="Questrial"/>
                    <a:sym typeface="Questrial"/>
                  </a:rPr>
                  <a:t>представления региональных практик внедрения  механизмов вовлечения общественно-деловых объединений</a:t>
                </a:r>
              </a:p>
            </p:txBody>
          </p:sp>
          <p:pic>
            <p:nvPicPr>
              <p:cNvPr id="471" name="Shape 471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85566582" y="687126384"/>
                <a:ext cx="155704152" cy="24531757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72" name="Shape 472"/>
              <p:cNvCxnSpPr/>
              <p:nvPr/>
            </p:nvCxnSpPr>
            <p:spPr>
              <a:xfrm>
                <a:off x="166784214" y="672909366"/>
                <a:ext cx="487408813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3" name="Shape 473"/>
              <p:cNvCxnSpPr/>
              <p:nvPr/>
            </p:nvCxnSpPr>
            <p:spPr>
              <a:xfrm>
                <a:off x="654193017" y="672909366"/>
                <a:ext cx="185274492" cy="120016878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72D6B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4" name="Shape 474"/>
              <p:cNvCxnSpPr/>
              <p:nvPr/>
            </p:nvCxnSpPr>
            <p:spPr>
              <a:xfrm>
                <a:off x="212640439" y="1056846291"/>
                <a:ext cx="475205045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17AEC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5" name="Shape 475"/>
              <p:cNvCxnSpPr/>
              <p:nvPr/>
            </p:nvCxnSpPr>
            <p:spPr>
              <a:xfrm>
                <a:off x="119448554" y="1972119535"/>
                <a:ext cx="50109178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D63A4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6" name="Shape 476"/>
              <p:cNvCxnSpPr/>
              <p:nvPr/>
            </p:nvCxnSpPr>
            <p:spPr>
              <a:xfrm rot="10800000" flipH="1">
                <a:off x="620540334" y="1559051953"/>
                <a:ext cx="150882205" cy="413067582"/>
              </a:xfrm>
              <a:prstGeom prst="straightConnector1">
                <a:avLst/>
              </a:prstGeom>
              <a:noFill/>
              <a:ln w="19050" cap="flat" cmpd="sng">
                <a:solidFill>
                  <a:srgbClr val="5D63A4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7" name="Shape 477"/>
              <p:cNvCxnSpPr/>
              <p:nvPr/>
            </p:nvCxnSpPr>
            <p:spPr>
              <a:xfrm>
                <a:off x="1024742221" y="1864920276"/>
                <a:ext cx="50109178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EC9E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8" name="Shape 478"/>
              <p:cNvCxnSpPr/>
              <p:nvPr/>
            </p:nvCxnSpPr>
            <p:spPr>
              <a:xfrm>
                <a:off x="1090198235" y="1797337967"/>
                <a:ext cx="0" cy="7282550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EC9E9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79" name="Shape 479"/>
              <p:cNvCxnSpPr/>
              <p:nvPr/>
            </p:nvCxnSpPr>
            <p:spPr>
              <a:xfrm>
                <a:off x="1448543664" y="1718103700"/>
                <a:ext cx="53067656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ABEEA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80" name="Shape 480"/>
              <p:cNvCxnSpPr/>
              <p:nvPr/>
            </p:nvCxnSpPr>
            <p:spPr>
              <a:xfrm rot="10800000">
                <a:off x="1343148017" y="1578860795"/>
                <a:ext cx="105395879" cy="139242905"/>
              </a:xfrm>
              <a:prstGeom prst="straightConnector1">
                <a:avLst/>
              </a:prstGeom>
              <a:noFill/>
              <a:ln w="19050" cap="flat" cmpd="sng">
                <a:solidFill>
                  <a:srgbClr val="BABEEA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81" name="Shape 481"/>
              <p:cNvCxnSpPr/>
              <p:nvPr/>
            </p:nvCxnSpPr>
            <p:spPr>
              <a:xfrm>
                <a:off x="1375321485" y="1268332187"/>
                <a:ext cx="636441866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F8EA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482" name="Shape 482"/>
              <p:cNvCxnSpPr/>
              <p:nvPr/>
            </p:nvCxnSpPr>
            <p:spPr>
              <a:xfrm>
                <a:off x="1308385802" y="766126129"/>
                <a:ext cx="589846295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4285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pic>
            <p:nvPicPr>
              <p:cNvPr id="483" name="Shape 483" descr="icon_715131.png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939340028" y="1514534662"/>
                <a:ext cx="251608936" cy="2477619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4" name="Shape 484" descr="kpi-icon-2.png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752396256" y="1347824831"/>
                <a:ext cx="170169860" cy="2681088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85" name="Shape 48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54220882" y="1025279058"/>
              <a:ext cx="141678523" cy="18157936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Shape 490"/>
          <p:cNvGrpSpPr/>
          <p:nvPr/>
        </p:nvGrpSpPr>
        <p:grpSpPr>
          <a:xfrm>
            <a:off x="787730" y="1551399"/>
            <a:ext cx="7201700" cy="3781728"/>
            <a:chOff x="0" y="0"/>
            <a:chExt cx="2147483647" cy="2147483646"/>
          </a:xfrm>
        </p:grpSpPr>
        <p:sp>
          <p:nvSpPr>
            <p:cNvPr id="491" name="Shape 491"/>
            <p:cNvSpPr txBox="1"/>
            <p:nvPr/>
          </p:nvSpPr>
          <p:spPr>
            <a:xfrm>
              <a:off x="0" y="0"/>
              <a:ext cx="2147483629" cy="21474835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ЕДИНАЯ СИСТЕМА ИНФОРМАЦИОННОГО СОПРОВОЖДЕНИЯ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4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деятельности по внедрению механизмов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организации, организации дополнительного образования детей и профессиональной образовательной организации, в том числе обновлением образовательных программ в Нижегородской области</a:t>
              </a:r>
            </a:p>
          </p:txBody>
        </p:sp>
        <p:cxnSp>
          <p:nvCxnSpPr>
            <p:cNvPr id="492" name="Shape 492"/>
            <p:cNvCxnSpPr/>
            <p:nvPr/>
          </p:nvCxnSpPr>
          <p:spPr>
            <a:xfrm>
              <a:off x="347619091" y="467105717"/>
              <a:ext cx="1462164810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-264615" y="314515"/>
            <a:ext cx="9342918" cy="6037917"/>
            <a:chOff x="0" y="0"/>
            <a:chExt cx="2147483647" cy="2147483647"/>
          </a:xfrm>
        </p:grpSpPr>
        <p:sp>
          <p:nvSpPr>
            <p:cNvPr id="95" name="Shape 95"/>
            <p:cNvSpPr txBox="1"/>
            <p:nvPr/>
          </p:nvSpPr>
          <p:spPr>
            <a:xfrm>
              <a:off x="721849464" y="-5"/>
              <a:ext cx="716361459" cy="1563992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1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ПРОБЛЕМНОЕ ПОЛЕ</a:t>
              </a: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31469507" y="818826174"/>
              <a:ext cx="640700017" cy="3962113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четкого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механизма взаимодействия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с социальными партнерами</a:t>
              </a:r>
            </a:p>
          </p:txBody>
        </p:sp>
        <p:sp>
          <p:nvSpPr>
            <p:cNvPr id="97" name="Shape 97"/>
            <p:cNvSpPr txBox="1"/>
            <p:nvPr/>
          </p:nvSpPr>
          <p:spPr>
            <a:xfrm>
              <a:off x="1" y="201259448"/>
              <a:ext cx="908784752" cy="3962113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корреляции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стратегических приоритетов развития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общественно-деловых объединений, работодателей и тенденций развития регионального образования</a:t>
              </a:r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68647047" y="1376210367"/>
              <a:ext cx="660221413" cy="4691977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механизма влияния социальных партнеров на содержание </a:t>
              </a:r>
              <a:r>
                <a:rPr lang="en-US" sz="1400" b="0" i="0" u="none" strike="noStrike" cap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программ развития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и основных </a:t>
              </a:r>
              <a:r>
                <a:rPr lang="en-US" sz="1400" b="0" i="0" u="none" strike="noStrike" cap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образовательных программ</a:t>
              </a:r>
            </a:p>
          </p:txBody>
        </p:sp>
        <p:sp>
          <p:nvSpPr>
            <p:cNvPr id="99" name="Shape 99"/>
            <p:cNvSpPr txBox="1"/>
            <p:nvPr/>
          </p:nvSpPr>
          <p:spPr>
            <a:xfrm>
              <a:off x="1165506221" y="283559060"/>
              <a:ext cx="859252347" cy="32322486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Недостаточная степень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информированности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о прогнозных данных по кадровой потребности</a:t>
              </a:r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807349138" y="1751272469"/>
              <a:ext cx="867073094" cy="3962113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информации об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инструментах мотивации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и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механизмах вовлечения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социальных партнеров к участию в управлении образовательной организацией</a:t>
              </a:r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1393861117" y="815118991"/>
              <a:ext cx="701634231" cy="32322486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базы данных лучших практик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вовлечения социальных партнеров в управление образовательной организацией</a:t>
              </a:r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1382993914" y="1269632648"/>
              <a:ext cx="764489613" cy="32322486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Отсутствие единой концепции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информационной политики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образовательных организаций региона</a:t>
              </a:r>
            </a:p>
          </p:txBody>
        </p:sp>
        <p:pic>
          <p:nvPicPr>
            <p:cNvPr id="103" name="Shape 103"/>
            <p:cNvPicPr preferRelativeResize="0"/>
            <p:nvPr/>
          </p:nvPicPr>
          <p:blipFill rotWithShape="1">
            <a:blip r:embed="rId3">
              <a:alphaModFix/>
            </a:blip>
            <a:srcRect l="21556" t="2837" r="21218" b="3213"/>
            <a:stretch/>
          </p:blipFill>
          <p:spPr>
            <a:xfrm>
              <a:off x="683197625" y="567528041"/>
              <a:ext cx="725583808" cy="114085859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4" name="Shape 104"/>
            <p:cNvCxnSpPr/>
            <p:nvPr/>
          </p:nvCxnSpPr>
          <p:spPr>
            <a:xfrm>
              <a:off x="398699195" y="606652159"/>
              <a:ext cx="458138994" cy="0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5" name="Shape 105"/>
            <p:cNvCxnSpPr/>
            <p:nvPr/>
          </p:nvCxnSpPr>
          <p:spPr>
            <a:xfrm>
              <a:off x="257920776" y="1211152782"/>
              <a:ext cx="446667966" cy="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6" name="Shape 106"/>
            <p:cNvCxnSpPr/>
            <p:nvPr/>
          </p:nvCxnSpPr>
          <p:spPr>
            <a:xfrm>
              <a:off x="1119972863" y="635156109"/>
              <a:ext cx="554424636" cy="0"/>
            </a:xfrm>
            <a:prstGeom prst="straightConnector1">
              <a:avLst/>
            </a:prstGeom>
            <a:noFill/>
            <a:ln w="19050" cap="flat" cmpd="sng">
              <a:solidFill>
                <a:srgbClr val="24285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7" name="Shape 107"/>
            <p:cNvCxnSpPr/>
            <p:nvPr/>
          </p:nvCxnSpPr>
          <p:spPr>
            <a:xfrm>
              <a:off x="1283693108" y="1171892817"/>
              <a:ext cx="597874840" cy="0"/>
            </a:xfrm>
            <a:prstGeom prst="straightConnector1">
              <a:avLst/>
            </a:prstGeom>
            <a:noFill/>
            <a:ln w="19050" cap="flat" cmpd="sng">
              <a:solidFill>
                <a:srgbClr val="0F8E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8" name="Shape 108"/>
            <p:cNvCxnSpPr/>
            <p:nvPr/>
          </p:nvCxnSpPr>
          <p:spPr>
            <a:xfrm>
              <a:off x="1383107321" y="1610747409"/>
              <a:ext cx="498460840" cy="0"/>
            </a:xfrm>
            <a:prstGeom prst="straightConnector1">
              <a:avLst/>
            </a:prstGeom>
            <a:noFill/>
            <a:ln w="19050" cap="flat" cmpd="sng">
              <a:solidFill>
                <a:srgbClr val="BABEE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9" name="Shape 109"/>
            <p:cNvCxnSpPr/>
            <p:nvPr/>
          </p:nvCxnSpPr>
          <p:spPr>
            <a:xfrm>
              <a:off x="257920776" y="1854914049"/>
              <a:ext cx="471000246" cy="0"/>
            </a:xfrm>
            <a:prstGeom prst="straightConnector1">
              <a:avLst/>
            </a:prstGeom>
            <a:noFill/>
            <a:ln w="19050" cap="flat" cmpd="sng">
              <a:solidFill>
                <a:srgbClr val="5D63A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0" name="Shape 110"/>
            <p:cNvCxnSpPr/>
            <p:nvPr/>
          </p:nvCxnSpPr>
          <p:spPr>
            <a:xfrm rot="10800000" flipH="1">
              <a:off x="728920798" y="1522546046"/>
              <a:ext cx="127917407" cy="332368002"/>
            </a:xfrm>
            <a:prstGeom prst="straightConnector1">
              <a:avLst/>
            </a:prstGeom>
            <a:noFill/>
            <a:ln w="19050" cap="flat" cmpd="sng">
              <a:solidFill>
                <a:srgbClr val="5D63A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1" name="Shape 111"/>
            <p:cNvCxnSpPr/>
            <p:nvPr/>
          </p:nvCxnSpPr>
          <p:spPr>
            <a:xfrm>
              <a:off x="984408346" y="1746275918"/>
              <a:ext cx="471000246" cy="0"/>
            </a:xfrm>
            <a:prstGeom prst="straightConnector1">
              <a:avLst/>
            </a:prstGeom>
            <a:noFill/>
            <a:ln w="19050" cap="flat" cmpd="sng">
              <a:solidFill>
                <a:srgbClr val="2EC9E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" name="Shape 112"/>
            <p:cNvCxnSpPr/>
            <p:nvPr/>
          </p:nvCxnSpPr>
          <p:spPr>
            <a:xfrm>
              <a:off x="1045933703" y="1683889671"/>
              <a:ext cx="0" cy="67226308"/>
            </a:xfrm>
            <a:prstGeom prst="straightConnector1">
              <a:avLst/>
            </a:prstGeom>
            <a:noFill/>
            <a:ln w="19050" cap="flat" cmpd="sng">
              <a:solidFill>
                <a:srgbClr val="2EC9E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3" name="Shape 113"/>
            <p:cNvCxnSpPr/>
            <p:nvPr/>
          </p:nvCxnSpPr>
          <p:spPr>
            <a:xfrm>
              <a:off x="855100511" y="606652159"/>
              <a:ext cx="51792460" cy="110789312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4" name="Shape 114"/>
            <p:cNvCxnSpPr/>
            <p:nvPr/>
          </p:nvCxnSpPr>
          <p:spPr>
            <a:xfrm rot="10800000">
              <a:off x="1283693103" y="1482210169"/>
              <a:ext cx="99413999" cy="128537239"/>
            </a:xfrm>
            <a:prstGeom prst="straightConnector1">
              <a:avLst/>
            </a:prstGeom>
            <a:noFill/>
            <a:ln w="19050" cap="flat" cmpd="sng">
              <a:solidFill>
                <a:srgbClr val="BABEE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115" name="Shape 1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748271" y="929077877"/>
              <a:ext cx="163230068" cy="252578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70882413" y="1398979243"/>
              <a:ext cx="146470710" cy="2470431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Shape 1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7606572" y="1279986880"/>
              <a:ext cx="146338439" cy="2264403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Shape 1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2817010" y="636157181"/>
              <a:ext cx="189423689" cy="293109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Shape 1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62695990" y="1266467838"/>
              <a:ext cx="166370009" cy="2574367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Shape 1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93881241" y="690593123"/>
              <a:ext cx="124243916" cy="192251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18125143" y="935266905"/>
              <a:ext cx="159559639" cy="2468985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Shape 497"/>
          <p:cNvGrpSpPr/>
          <p:nvPr/>
        </p:nvGrpSpPr>
        <p:grpSpPr>
          <a:xfrm>
            <a:off x="-5806" y="-5805"/>
            <a:ext cx="8715466" cy="6567305"/>
            <a:chOff x="0" y="0"/>
            <a:chExt cx="2147483647" cy="2147483647"/>
          </a:xfrm>
        </p:grpSpPr>
        <p:sp>
          <p:nvSpPr>
            <p:cNvPr id="498" name="Shape 498"/>
            <p:cNvSpPr txBox="1"/>
            <p:nvPr/>
          </p:nvSpPr>
          <p:spPr>
            <a:xfrm>
              <a:off x="1537048529" y="1030908110"/>
              <a:ext cx="610435165" cy="4697201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внутренняя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(руководящий и педагогический состав ОО, обучающиеся,  родители) </a:t>
              </a: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964726915" y="399791718"/>
              <a:ext cx="1182756790" cy="37365914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внешняя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(региональные ОДО, представители предприятий и организаций, некоммерческих организаций, представители других ОО, органов исполнительной власти, органов МСУ)</a:t>
              </a:r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610762664" y="83080950"/>
              <a:ext cx="926171320" cy="1492441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ЦЕЛЕВАЯ АУДИТОРИЯ</a:t>
              </a:r>
            </a:p>
          </p:txBody>
        </p:sp>
        <p:cxnSp>
          <p:nvCxnSpPr>
            <p:cNvPr id="501" name="Shape 501"/>
            <p:cNvCxnSpPr/>
            <p:nvPr/>
          </p:nvCxnSpPr>
          <p:spPr>
            <a:xfrm>
              <a:off x="516707154" y="254576682"/>
              <a:ext cx="1208272365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502" name="Shape 502"/>
            <p:cNvPicPr preferRelativeResize="0"/>
            <p:nvPr/>
          </p:nvPicPr>
          <p:blipFill rotWithShape="1">
            <a:blip r:embed="rId3">
              <a:alphaModFix/>
            </a:blip>
            <a:srcRect l="5897" t="6293" r="31890" b="8657"/>
            <a:stretch/>
          </p:blipFill>
          <p:spPr>
            <a:xfrm flipH="1">
              <a:off x="506574893" y="352996455"/>
              <a:ext cx="456298164" cy="551896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Shape 503"/>
            <p:cNvPicPr preferRelativeResize="0"/>
            <p:nvPr/>
          </p:nvPicPr>
          <p:blipFill rotWithShape="1">
            <a:blip r:embed="rId3">
              <a:alphaModFix/>
            </a:blip>
            <a:srcRect l="5897" t="6293" r="31890" b="8657"/>
            <a:stretch/>
          </p:blipFill>
          <p:spPr>
            <a:xfrm flipH="1">
              <a:off x="1078388393" y="1025052278"/>
              <a:ext cx="456298164" cy="551896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4" name="Shape 50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632946980" y="369258917"/>
              <a:ext cx="357010607" cy="315859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Shape 5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287901253" y="974928401"/>
              <a:ext cx="219154638" cy="29083997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6" name="Shape 506"/>
            <p:cNvGrpSpPr/>
            <p:nvPr/>
          </p:nvGrpSpPr>
          <p:grpSpPr>
            <a:xfrm flipH="1">
              <a:off x="-44" y="0"/>
              <a:ext cx="2058064879" cy="2147483546"/>
              <a:chOff x="0" y="0"/>
              <a:chExt cx="2147483646" cy="2147483568"/>
            </a:xfrm>
          </p:grpSpPr>
          <p:pic>
            <p:nvPicPr>
              <p:cNvPr id="507" name="Shape 507"/>
              <p:cNvPicPr preferRelativeResize="0"/>
              <p:nvPr/>
            </p:nvPicPr>
            <p:blipFill rotWithShape="1">
              <a:blip r:embed="rId6">
                <a:alphaModFix/>
              </a:blip>
              <a:srcRect l="11192" r="7823"/>
              <a:stretch/>
            </p:blipFill>
            <p:spPr>
              <a:xfrm flipH="1">
                <a:off x="99275393" y="0"/>
                <a:ext cx="2048208114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8" name="Shape 508"/>
              <p:cNvSpPr/>
              <p:nvPr/>
            </p:nvSpPr>
            <p:spPr>
              <a:xfrm>
                <a:off x="0" y="12282638"/>
                <a:ext cx="2022362905" cy="213411322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35" y="120000"/>
                    </a:moveTo>
                    <a:lnTo>
                      <a:pt x="120000" y="0"/>
                    </a:lnTo>
                    <a:lnTo>
                      <a:pt x="113148" y="250"/>
                    </a:lnTo>
                    <a:lnTo>
                      <a:pt x="0" y="119749"/>
                    </a:lnTo>
                    <a:lnTo>
                      <a:pt x="6435" y="120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Shape 513"/>
          <p:cNvGrpSpPr/>
          <p:nvPr/>
        </p:nvGrpSpPr>
        <p:grpSpPr>
          <a:xfrm>
            <a:off x="-240419" y="-29012"/>
            <a:ext cx="8990844" cy="6543857"/>
            <a:chOff x="0" y="0"/>
            <a:chExt cx="2147483647" cy="2147483647"/>
          </a:xfrm>
        </p:grpSpPr>
        <p:pic>
          <p:nvPicPr>
            <p:cNvPr id="514" name="Shape 514"/>
            <p:cNvPicPr preferRelativeResize="0"/>
            <p:nvPr/>
          </p:nvPicPr>
          <p:blipFill rotWithShape="1">
            <a:blip r:embed="rId3">
              <a:alphaModFix/>
            </a:blip>
            <a:srcRect r="18533"/>
            <a:stretch/>
          </p:blipFill>
          <p:spPr>
            <a:xfrm>
              <a:off x="236336329" y="0"/>
              <a:ext cx="1911147371" cy="214748354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5" name="Shape 515"/>
            <p:cNvCxnSpPr/>
            <p:nvPr/>
          </p:nvCxnSpPr>
          <p:spPr>
            <a:xfrm>
              <a:off x="221398460" y="303786390"/>
              <a:ext cx="1170918751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16" name="Shape 516"/>
            <p:cNvSpPr txBox="1"/>
            <p:nvPr/>
          </p:nvSpPr>
          <p:spPr>
            <a:xfrm>
              <a:off x="237659053" y="357996182"/>
              <a:ext cx="1220366460" cy="1284334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проведение совместных мероприятий</a:t>
              </a:r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118872298" y="74349939"/>
              <a:ext cx="1376113955" cy="2212709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ФОРМЫ РЕАЛИЗАЦИИ ИНФОРМАЦИОННОГО СОПРОВОЖДЕНИЯ</a:t>
              </a: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32764617" y="538366968"/>
              <a:ext cx="1277820101" cy="2280051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поддержка и продвижение официального сайта ОО, страницы в социальных сетях</a:t>
              </a: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14304261" y="811388620"/>
              <a:ext cx="1040161047" cy="3275771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создание и ведение рубрик в социальных сетях, на официальных сайтах ОО</a:t>
              </a: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0" y="1171520661"/>
              <a:ext cx="799001814" cy="22800512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организация pr-кампаний важных событий</a:t>
              </a:r>
            </a:p>
          </p:txBody>
        </p:sp>
        <p:sp>
          <p:nvSpPr>
            <p:cNvPr id="521" name="Shape 521"/>
            <p:cNvSpPr txBox="1"/>
            <p:nvPr/>
          </p:nvSpPr>
          <p:spPr>
            <a:xfrm>
              <a:off x="14304261" y="1451666322"/>
              <a:ext cx="567152115" cy="3275771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44450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осуществление взаимодействия с другими СМИ</a:t>
              </a:r>
            </a:p>
          </p:txBody>
        </p:sp>
        <p:pic>
          <p:nvPicPr>
            <p:cNvPr id="522" name="Shape 522"/>
            <p:cNvPicPr preferRelativeResize="0"/>
            <p:nvPr/>
          </p:nvPicPr>
          <p:blipFill rotWithShape="1">
            <a:blip r:embed="rId4">
              <a:alphaModFix/>
            </a:blip>
            <a:srcRect l="5903" t="6293" r="31096" b="8657"/>
            <a:stretch/>
          </p:blipFill>
          <p:spPr>
            <a:xfrm>
              <a:off x="1492910936" y="370135222"/>
              <a:ext cx="148793310" cy="183989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Shape 523"/>
            <p:cNvPicPr preferRelativeResize="0"/>
            <p:nvPr/>
          </p:nvPicPr>
          <p:blipFill rotWithShape="1">
            <a:blip r:embed="rId4">
              <a:alphaModFix/>
            </a:blip>
            <a:srcRect l="5903" t="6293" r="31096" b="8657"/>
            <a:stretch/>
          </p:blipFill>
          <p:spPr>
            <a:xfrm>
              <a:off x="1309232191" y="604891157"/>
              <a:ext cx="148793310" cy="183989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Shape 524"/>
            <p:cNvPicPr preferRelativeResize="0"/>
            <p:nvPr/>
          </p:nvPicPr>
          <p:blipFill rotWithShape="1">
            <a:blip r:embed="rId4">
              <a:alphaModFix/>
            </a:blip>
            <a:srcRect l="5903" t="6293" r="31096" b="8657"/>
            <a:stretch/>
          </p:blipFill>
          <p:spPr>
            <a:xfrm>
              <a:off x="1079879865" y="856405126"/>
              <a:ext cx="148793310" cy="183989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Shape 525"/>
            <p:cNvPicPr preferRelativeResize="0"/>
            <p:nvPr/>
          </p:nvPicPr>
          <p:blipFill rotWithShape="1">
            <a:blip r:embed="rId4">
              <a:alphaModFix/>
            </a:blip>
            <a:srcRect l="5903" t="6293" r="31096" b="8657"/>
            <a:stretch/>
          </p:blipFill>
          <p:spPr>
            <a:xfrm>
              <a:off x="801380612" y="1194028914"/>
              <a:ext cx="148793310" cy="183989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Shape 526"/>
            <p:cNvPicPr preferRelativeResize="0"/>
            <p:nvPr/>
          </p:nvPicPr>
          <p:blipFill rotWithShape="1">
            <a:blip r:embed="rId4">
              <a:alphaModFix/>
            </a:blip>
            <a:srcRect l="5903" t="6293" r="31096" b="8657"/>
            <a:stretch/>
          </p:blipFill>
          <p:spPr>
            <a:xfrm>
              <a:off x="580653068" y="1490291506"/>
              <a:ext cx="148793310" cy="1839891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Shape 531"/>
          <p:cNvGrpSpPr/>
          <p:nvPr/>
        </p:nvGrpSpPr>
        <p:grpSpPr>
          <a:xfrm>
            <a:off x="421901" y="247987"/>
            <a:ext cx="8270197" cy="5646564"/>
            <a:chOff x="0" y="0"/>
            <a:chExt cx="2147483647" cy="2147483647"/>
          </a:xfrm>
        </p:grpSpPr>
        <p:sp>
          <p:nvSpPr>
            <p:cNvPr id="532" name="Shape 532"/>
            <p:cNvSpPr txBox="1"/>
            <p:nvPr/>
          </p:nvSpPr>
          <p:spPr>
            <a:xfrm>
              <a:off x="268665532" y="0"/>
              <a:ext cx="1496025535" cy="1672389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ИНФОРМАЦИОННЫЕ КАНАЛЫ</a:t>
              </a:r>
            </a:p>
          </p:txBody>
        </p:sp>
        <p:cxnSp>
          <p:nvCxnSpPr>
            <p:cNvPr id="533" name="Shape 533"/>
            <p:cNvCxnSpPr/>
            <p:nvPr/>
          </p:nvCxnSpPr>
          <p:spPr>
            <a:xfrm>
              <a:off x="380099632" y="182311899"/>
              <a:ext cx="1273019336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534" name="Shape 5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79892" y="365190360"/>
              <a:ext cx="445206137" cy="633728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Shape 535"/>
            <p:cNvSpPr txBox="1"/>
            <p:nvPr/>
          </p:nvSpPr>
          <p:spPr>
            <a:xfrm>
              <a:off x="451286014" y="295076529"/>
              <a:ext cx="1696197632" cy="7258167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сайты ОО</a:t>
              </a:r>
            </a:p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сайты социальных партнеров</a:t>
              </a:r>
            </a:p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социальные сети</a:t>
              </a:r>
            </a:p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региональные СМИ</a:t>
              </a:r>
            </a:p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региональные образовательные онлайн-площадки,</a:t>
              </a:r>
            </a:p>
            <a:p>
              <a:pPr marL="342900" marR="0" lvl="0" indent="-3429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Noto Sans Symbols"/>
                <a:buChar char="−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образовательные мероприятия</a:t>
              </a:r>
            </a:p>
          </p:txBody>
        </p:sp>
        <p:sp>
          <p:nvSpPr>
            <p:cNvPr id="536" name="Shape 536"/>
            <p:cNvSpPr txBox="1"/>
            <p:nvPr/>
          </p:nvSpPr>
          <p:spPr>
            <a:xfrm>
              <a:off x="273227309" y="1121656106"/>
              <a:ext cx="1496025535" cy="16723894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РЕЗУЛЬТАТ</a:t>
              </a:r>
            </a:p>
          </p:txBody>
        </p:sp>
        <p:cxnSp>
          <p:nvCxnSpPr>
            <p:cNvPr id="537" name="Shape 537"/>
            <p:cNvCxnSpPr/>
            <p:nvPr/>
          </p:nvCxnSpPr>
          <p:spPr>
            <a:xfrm>
              <a:off x="384811539" y="1304363222"/>
              <a:ext cx="1273019336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38" name="Shape 538"/>
            <p:cNvSpPr txBox="1"/>
            <p:nvPr/>
          </p:nvSpPr>
          <p:spPr>
            <a:xfrm>
              <a:off x="-3" y="1411632493"/>
              <a:ext cx="1478215723" cy="735851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- отлаженный механизм информационного сопровождения деятельности по внедрению механизмов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</a:t>
              </a:r>
            </a:p>
          </p:txBody>
        </p:sp>
        <p:pic>
          <p:nvPicPr>
            <p:cNvPr id="539" name="Shape 5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32575647" y="1461333437"/>
              <a:ext cx="464230856" cy="6799321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Shape 544"/>
          <p:cNvGrpSpPr/>
          <p:nvPr/>
        </p:nvGrpSpPr>
        <p:grpSpPr>
          <a:xfrm>
            <a:off x="787730" y="1619341"/>
            <a:ext cx="7201700" cy="3547201"/>
            <a:chOff x="0" y="0"/>
            <a:chExt cx="2147483647" cy="2147483610"/>
          </a:xfrm>
        </p:grpSpPr>
        <p:sp>
          <p:nvSpPr>
            <p:cNvPr id="545" name="Shape 545"/>
            <p:cNvSpPr txBox="1"/>
            <p:nvPr/>
          </p:nvSpPr>
          <p:spPr>
            <a:xfrm>
              <a:off x="0" y="-36"/>
              <a:ext cx="2147483629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РЕГИОНАЛЬНЫЙ МЕДИАПЛАН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информационной поддержки внедрения механизмов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организации, организации дополнительного образования детей и профессиональной образовательной организации, в том числе обновлением образовательных программ в Нижегородской области</a:t>
              </a:r>
            </a:p>
          </p:txBody>
        </p:sp>
        <p:cxnSp>
          <p:nvCxnSpPr>
            <p:cNvPr id="546" name="Shape 546"/>
            <p:cNvCxnSpPr/>
            <p:nvPr/>
          </p:nvCxnSpPr>
          <p:spPr>
            <a:xfrm>
              <a:off x="347619091" y="373475448"/>
              <a:ext cx="1462164810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Shape 551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552" name="Shape 552"/>
            <p:cNvSpPr txBox="1"/>
            <p:nvPr/>
          </p:nvSpPr>
          <p:spPr>
            <a:xfrm>
              <a:off x="0" y="0"/>
              <a:ext cx="882177617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Shape 553"/>
            <p:cNvSpPr txBox="1"/>
            <p:nvPr/>
          </p:nvSpPr>
          <p:spPr>
            <a:xfrm>
              <a:off x="151365387" y="893355685"/>
              <a:ext cx="712899379" cy="2216642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ПРОЕКТИРОВОЧНЫЙ ЭТАП</a:t>
              </a:r>
            </a:p>
          </p:txBody>
        </p:sp>
        <p:sp>
          <p:nvSpPr>
            <p:cNvPr id="554" name="Shape 554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555"/>
            <p:cNvSpPr txBox="1"/>
            <p:nvPr/>
          </p:nvSpPr>
          <p:spPr>
            <a:xfrm>
              <a:off x="908535371" y="333284884"/>
              <a:ext cx="1131602055" cy="150346208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Разработка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комплекса тематических мероприятий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(фестивалей, форумов, конференций, конкурсов профессионального мастерства), нацеленных на популяризацию практик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Создание специальных рубрик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 социальных сетях, на официальных сайтах образовательных организаций для сопровождения деятельности по внедрению механизмов вовлечения ОДО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Разработка совместных проектов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и социальных партнеров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Shape 560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561" name="Shape 561"/>
            <p:cNvSpPr txBox="1"/>
            <p:nvPr/>
          </p:nvSpPr>
          <p:spPr>
            <a:xfrm>
              <a:off x="0" y="0"/>
              <a:ext cx="882177617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 txBox="1"/>
            <p:nvPr/>
          </p:nvSpPr>
          <p:spPr>
            <a:xfrm>
              <a:off x="151365387" y="893355685"/>
              <a:ext cx="712899379" cy="2216642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ПРАКТИЧЕСКИЙ  ЭТАП</a:t>
              </a:r>
            </a:p>
          </p:txBody>
        </p:sp>
        <p:sp>
          <p:nvSpPr>
            <p:cNvPr id="563" name="Shape 563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 txBox="1"/>
            <p:nvPr/>
          </p:nvSpPr>
          <p:spPr>
            <a:xfrm>
              <a:off x="904569319" y="208909009"/>
              <a:ext cx="1242914354" cy="17636767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Проведение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комплекса тематических мероприятий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(фестивалей, форумов, конференций, конкурсов профессионального мастерства), нацеленных на популяризацию практик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Наполнение специальных рубрик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в социальных сетях, на официальных сайтах образовательных организаций для сопровождения деятельности по внедрению механизмов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Наполнение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единой базы региональных практик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внедрения механизмов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Реализация совместных проектов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и социальных партнеров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Shape 569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570" name="Shape 570"/>
            <p:cNvSpPr txBox="1"/>
            <p:nvPr/>
          </p:nvSpPr>
          <p:spPr>
            <a:xfrm>
              <a:off x="0" y="0"/>
              <a:ext cx="882177617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 txBox="1"/>
            <p:nvPr/>
          </p:nvSpPr>
          <p:spPr>
            <a:xfrm>
              <a:off x="151365387" y="893355685"/>
              <a:ext cx="712899379" cy="2216642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РЕФЛЕКСИВНЫЙ ЭТАП</a:t>
              </a:r>
            </a:p>
          </p:txBody>
        </p:sp>
        <p:sp>
          <p:nvSpPr>
            <p:cNvPr id="572" name="Shape 572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 txBox="1"/>
            <p:nvPr/>
          </p:nvSpPr>
          <p:spPr>
            <a:xfrm>
              <a:off x="882087267" y="195993420"/>
              <a:ext cx="1265396441" cy="180222725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Анализ проведенных тематических мероприятий 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(фестивалей, форумов, конференций, конкурсов профессионального мастерства), нацеленных на популяризацию практик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6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Анализ функционирования специальных рубрик</a:t>
              </a:r>
              <a:r>
                <a:rPr lang="en-US" sz="16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 социальных сетях, на официальных сайтах образовательных организаций для сопровождения деятельности по внедрению механизмов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6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Анализ функционирования единой базы региональных практик</a:t>
              </a:r>
              <a:r>
                <a:rPr lang="en-US" sz="16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 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внедрения механизмов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6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Анализ проведенных областных семинаров 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вопросам внедрения механизмов вовлечения ОДО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6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Анализ реализации совместных проектов </a:t>
              </a: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образовательной организации и социальных партнеров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Shape 578"/>
          <p:cNvGrpSpPr/>
          <p:nvPr/>
        </p:nvGrpSpPr>
        <p:grpSpPr>
          <a:xfrm>
            <a:off x="787730" y="1413713"/>
            <a:ext cx="7201700" cy="3547201"/>
            <a:chOff x="0" y="0"/>
            <a:chExt cx="2147483647" cy="2147483610"/>
          </a:xfrm>
        </p:grpSpPr>
        <p:sp>
          <p:nvSpPr>
            <p:cNvPr id="579" name="Shape 579"/>
            <p:cNvSpPr txBox="1"/>
            <p:nvPr/>
          </p:nvSpPr>
          <p:spPr>
            <a:xfrm>
              <a:off x="0" y="0"/>
              <a:ext cx="2147483629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ТЕХНОЛОГИЧЕСКАЯ КАРТА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описания региональных практик внедрения механизмов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организации, организации дополнительного образования детей и профессиональной образовательной организации, в том числе обновлением образовательных программ в Нижегородской области</a:t>
              </a:r>
            </a:p>
          </p:txBody>
        </p:sp>
        <p:cxnSp>
          <p:nvCxnSpPr>
            <p:cNvPr id="580" name="Shape 580"/>
            <p:cNvCxnSpPr/>
            <p:nvPr/>
          </p:nvCxnSpPr>
          <p:spPr>
            <a:xfrm>
              <a:off x="347619091" y="373475485"/>
              <a:ext cx="1462164810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Shape 585"/>
          <p:cNvGrpSpPr/>
          <p:nvPr/>
        </p:nvGrpSpPr>
        <p:grpSpPr>
          <a:xfrm>
            <a:off x="514172" y="591223"/>
            <a:ext cx="7768356" cy="5103268"/>
            <a:chOff x="0" y="0"/>
            <a:chExt cx="2147483647" cy="2147483647"/>
          </a:xfrm>
        </p:grpSpPr>
        <p:sp>
          <p:nvSpPr>
            <p:cNvPr id="586" name="Shape 586"/>
            <p:cNvSpPr txBox="1"/>
            <p:nvPr/>
          </p:nvSpPr>
          <p:spPr>
            <a:xfrm>
              <a:off x="0" y="0"/>
              <a:ext cx="2142467125" cy="375411911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 txBox="1"/>
            <p:nvPr/>
          </p:nvSpPr>
          <p:spPr>
            <a:xfrm>
              <a:off x="5016563" y="490580721"/>
              <a:ext cx="2142467125" cy="115486923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 txBox="1"/>
            <p:nvPr/>
          </p:nvSpPr>
          <p:spPr>
            <a:xfrm>
              <a:off x="5016563" y="1772071754"/>
              <a:ext cx="2142467125" cy="375411911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 txBox="1"/>
            <p:nvPr/>
          </p:nvSpPr>
          <p:spPr>
            <a:xfrm>
              <a:off x="132722481" y="0"/>
              <a:ext cx="1896035428" cy="33307795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Носитель практики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(образовательная организация)</a:t>
              </a:r>
            </a:p>
          </p:txBody>
        </p:sp>
        <p:sp>
          <p:nvSpPr>
            <p:cNvPr id="590" name="Shape 590"/>
            <p:cNvSpPr txBox="1"/>
            <p:nvPr/>
          </p:nvSpPr>
          <p:spPr>
            <a:xfrm>
              <a:off x="56881063" y="1793341123"/>
              <a:ext cx="2028020113" cy="33307795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Получатель практики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(все образовательные организации региона)</a:t>
              </a:r>
            </a:p>
          </p:txBody>
        </p:sp>
        <p:sp>
          <p:nvSpPr>
            <p:cNvPr id="591" name="Shape 591"/>
            <p:cNvSpPr txBox="1"/>
            <p:nvPr/>
          </p:nvSpPr>
          <p:spPr>
            <a:xfrm>
              <a:off x="56881063" y="519516924"/>
              <a:ext cx="2028020113" cy="119661313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4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Ответственный исполнитель </a:t>
              </a:r>
              <a:r>
                <a:rPr lang="en-US" sz="2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(ГБОУ ДПО НИРО)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-экспертиза практик,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-аккумуляция и систематизация практик,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- консультирование по вопросам использования размещённых материалов положительного опыта на специализированном информационном ресурсе,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- изучение и трансляция передового опыта в рамках курсов повышения квалификации руководителей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1043015923" y="375411886"/>
              <a:ext cx="56853695" cy="115168453"/>
            </a:xfrm>
            <a:prstGeom prst="downArrow">
              <a:avLst>
                <a:gd name="adj1" fmla="val 13484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1042597525" y="1656902918"/>
              <a:ext cx="56853695" cy="115168453"/>
            </a:xfrm>
            <a:prstGeom prst="downArrow">
              <a:avLst>
                <a:gd name="adj1" fmla="val 13484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Shape 598"/>
          <p:cNvGrpSpPr/>
          <p:nvPr/>
        </p:nvGrpSpPr>
        <p:grpSpPr>
          <a:xfrm>
            <a:off x="-48357" y="247989"/>
            <a:ext cx="8566883" cy="5844688"/>
            <a:chOff x="0" y="0"/>
            <a:chExt cx="2147483647" cy="2147483646"/>
          </a:xfrm>
        </p:grpSpPr>
        <p:sp>
          <p:nvSpPr>
            <p:cNvPr id="599" name="Shape 599"/>
            <p:cNvSpPr txBox="1"/>
            <p:nvPr/>
          </p:nvSpPr>
          <p:spPr>
            <a:xfrm>
              <a:off x="377431310" y="0"/>
              <a:ext cx="1444215568" cy="29082577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ПРИМЕРНЫЕ КРИТЕРИИ ПРИЗНАНИЯ ПРАКТИКИ ЭФФЕКТИВНОЙ</a:t>
              </a:r>
            </a:p>
          </p:txBody>
        </p:sp>
        <p:cxnSp>
          <p:nvCxnSpPr>
            <p:cNvPr id="600" name="Shape 600"/>
            <p:cNvCxnSpPr/>
            <p:nvPr/>
          </p:nvCxnSpPr>
          <p:spPr>
            <a:xfrm>
              <a:off x="484842461" y="302259027"/>
              <a:ext cx="1229353622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601" name="Shape 60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9497895" y="375620884"/>
              <a:ext cx="448650337" cy="657611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2" name="Shape 6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05509872" y="1339818943"/>
              <a:ext cx="343860864" cy="5040158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3" name="Shape 6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49370722" y="507283548"/>
              <a:ext cx="300466611" cy="44041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4" name="Shape 60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3514230" y="506935676"/>
              <a:ext cx="279562194" cy="427206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Shape 60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3604097" y="1363885827"/>
              <a:ext cx="362516807" cy="5164164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Shape 606"/>
            <p:cNvSpPr txBox="1"/>
            <p:nvPr/>
          </p:nvSpPr>
          <p:spPr>
            <a:xfrm>
              <a:off x="0" y="947694073"/>
              <a:ext cx="754862621" cy="35545373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Соответствие потребностям благополучателей</a:t>
              </a:r>
            </a:p>
          </p:txBody>
        </p:sp>
        <p:sp>
          <p:nvSpPr>
            <p:cNvPr id="607" name="Shape 607"/>
            <p:cNvSpPr txBox="1"/>
            <p:nvPr/>
          </p:nvSpPr>
          <p:spPr>
            <a:xfrm>
              <a:off x="696391760" y="972216270"/>
              <a:ext cx="754862621" cy="2477403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Верифицируемость результатов практики </a:t>
              </a:r>
            </a:p>
          </p:txBody>
        </p:sp>
        <p:sp>
          <p:nvSpPr>
            <p:cNvPr id="608" name="Shape 608"/>
            <p:cNvSpPr txBox="1"/>
            <p:nvPr/>
          </p:nvSpPr>
          <p:spPr>
            <a:xfrm>
              <a:off x="1451254143" y="1001550584"/>
              <a:ext cx="696229625" cy="2477403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Операциональность практики </a:t>
              </a:r>
            </a:p>
          </p:txBody>
        </p:sp>
        <p:sp>
          <p:nvSpPr>
            <p:cNvPr id="609" name="Shape 609"/>
            <p:cNvSpPr txBox="1"/>
            <p:nvPr/>
          </p:nvSpPr>
          <p:spPr>
            <a:xfrm>
              <a:off x="377431310" y="1899743200"/>
              <a:ext cx="754862621" cy="2477403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Наличие электронного следа практики </a:t>
              </a:r>
            </a:p>
          </p:txBody>
        </p:sp>
        <p:sp>
          <p:nvSpPr>
            <p:cNvPr id="610" name="Shape 610"/>
            <p:cNvSpPr txBox="1"/>
            <p:nvPr/>
          </p:nvSpPr>
          <p:spPr>
            <a:xfrm>
              <a:off x="1097217337" y="1889763045"/>
              <a:ext cx="754862621" cy="2477403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Эффективность практики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33261" y="385647"/>
            <a:ext cx="8818078" cy="5829947"/>
            <a:chOff x="0" y="0"/>
            <a:chExt cx="2147483647" cy="2147483647"/>
          </a:xfrm>
        </p:grpSpPr>
        <p:sp>
          <p:nvSpPr>
            <p:cNvPr id="127" name="Shape 127"/>
            <p:cNvSpPr txBox="1"/>
            <p:nvPr/>
          </p:nvSpPr>
          <p:spPr>
            <a:xfrm>
              <a:off x="968909008" y="0"/>
              <a:ext cx="232102180" cy="16197841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1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ЦЕЛИ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16822273" y="757935490"/>
              <a:ext cx="642958304" cy="4103452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Разработка и внедрение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механизма взаимодействия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с социальными партнерами</a:t>
              </a:r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66932101" y="221064166"/>
              <a:ext cx="839912806" cy="3347551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Развитие регионального образования с учетом </a:t>
              </a:r>
              <a:r>
                <a:rPr lang="en-US" sz="1400" b="0" i="0" u="none" strike="noStrike" cap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стратегических приоритетов развития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общественно-деловых объединений, работодателей </a:t>
              </a: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0" y="1348696706"/>
              <a:ext cx="699516941" cy="48593530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Вовлечение социальных партнеров в обновление и разработку основных </a:t>
              </a:r>
              <a:r>
                <a:rPr lang="en-US" sz="1400" b="0" i="0" u="none" strike="noStrike" cap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образовательных программ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и </a:t>
              </a:r>
              <a:r>
                <a:rPr lang="en-US" sz="1400" b="0" i="0" u="none" strike="noStrike" cap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программ развития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образовательных организаций</a:t>
              </a: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1162142817" y="217067554"/>
              <a:ext cx="910393939" cy="3347551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Повышение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информированности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 образовательных организаций о прогнозных данных по кадровой потребности</a:t>
              </a: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782668686" y="1737138294"/>
              <a:ext cx="918680167" cy="41034524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Разработка и внедрение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инструментов мотивации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и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механизмов вовлечения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социальных партнеров к участию в управлении образовательной организацией </a:t>
              </a: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1404089103" y="767589673"/>
              <a:ext cx="743394596" cy="3347551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Создание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базы данных лучших практик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вовлечения социальных партнеров в управление образовательной организацией</a:t>
              </a: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1392575097" y="1238317070"/>
              <a:ext cx="720390472" cy="3347551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Формирование единой концепции </a:t>
              </a:r>
              <a:r>
                <a:rPr lang="en-US" sz="1400" b="0" i="0" u="none" strike="noStrike" cap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информационной политики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образовательных организаций региона</a:t>
              </a:r>
            </a:p>
          </p:txBody>
        </p:sp>
        <p:pic>
          <p:nvPicPr>
            <p:cNvPr id="135" name="Shape 135"/>
            <p:cNvPicPr preferRelativeResize="0"/>
            <p:nvPr/>
          </p:nvPicPr>
          <p:blipFill rotWithShape="1">
            <a:blip r:embed="rId3">
              <a:alphaModFix/>
            </a:blip>
            <a:srcRect l="21556" t="2837" r="21218" b="3213"/>
            <a:stretch/>
          </p:blipFill>
          <p:spPr>
            <a:xfrm>
              <a:off x="651127836" y="511166481"/>
              <a:ext cx="768769621" cy="1181556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6" name="Shape 136"/>
            <p:cNvCxnSpPr/>
            <p:nvPr/>
          </p:nvCxnSpPr>
          <p:spPr>
            <a:xfrm>
              <a:off x="349813104" y="552050803"/>
              <a:ext cx="485319603" cy="0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200682410" y="1177634233"/>
              <a:ext cx="473167939" cy="0"/>
            </a:xfrm>
            <a:prstGeom prst="straightConnector1">
              <a:avLst/>
            </a:prstGeom>
            <a:noFill/>
            <a:ln w="190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x="1113878496" y="581018265"/>
              <a:ext cx="587317500" cy="0"/>
            </a:xfrm>
            <a:prstGeom prst="straightConnector1">
              <a:avLst/>
            </a:prstGeom>
            <a:noFill/>
            <a:ln w="19050" cap="flat" cmpd="sng">
              <a:solidFill>
                <a:srgbClr val="24285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9" name="Shape 139"/>
            <p:cNvCxnSpPr/>
            <p:nvPr/>
          </p:nvCxnSpPr>
          <p:spPr>
            <a:xfrm>
              <a:off x="1287311844" y="1136968495"/>
              <a:ext cx="633714046" cy="0"/>
            </a:xfrm>
            <a:prstGeom prst="straightConnector1">
              <a:avLst/>
            </a:prstGeom>
            <a:noFill/>
            <a:ln w="19050" cap="flat" cmpd="sng">
              <a:solidFill>
                <a:srgbClr val="0F8EA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0" name="Shape 140"/>
            <p:cNvCxnSpPr/>
            <p:nvPr/>
          </p:nvCxnSpPr>
          <p:spPr>
            <a:xfrm>
              <a:off x="1392624041" y="1591533309"/>
              <a:ext cx="528401859" cy="0"/>
            </a:xfrm>
            <a:prstGeom prst="straightConnector1">
              <a:avLst/>
            </a:prstGeom>
            <a:noFill/>
            <a:ln w="19050" cap="flat" cmpd="sng">
              <a:solidFill>
                <a:srgbClr val="BABEE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1" name="Shape 141"/>
            <p:cNvCxnSpPr/>
            <p:nvPr/>
          </p:nvCxnSpPr>
          <p:spPr>
            <a:xfrm>
              <a:off x="200682410" y="1844440563"/>
              <a:ext cx="498943798" cy="0"/>
            </a:xfrm>
            <a:prstGeom prst="straightConnector1">
              <a:avLst/>
            </a:prstGeom>
            <a:noFill/>
            <a:ln w="19050" cap="flat" cmpd="sng">
              <a:solidFill>
                <a:srgbClr val="5D63A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2" name="Shape 142"/>
            <p:cNvCxnSpPr/>
            <p:nvPr/>
          </p:nvCxnSpPr>
          <p:spPr>
            <a:xfrm rot="10800000" flipH="1">
              <a:off x="699625977" y="1500174715"/>
              <a:ext cx="135506513" cy="344265847"/>
            </a:xfrm>
            <a:prstGeom prst="straightConnector1">
              <a:avLst/>
            </a:prstGeom>
            <a:noFill/>
            <a:ln w="19050" cap="flat" cmpd="sng">
              <a:solidFill>
                <a:srgbClr val="5D63A4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3" name="Shape 143"/>
            <p:cNvCxnSpPr/>
            <p:nvPr/>
          </p:nvCxnSpPr>
          <p:spPr>
            <a:xfrm>
              <a:off x="970270869" y="1731913331"/>
              <a:ext cx="498943798" cy="0"/>
            </a:xfrm>
            <a:prstGeom prst="straightConnector1">
              <a:avLst/>
            </a:prstGeom>
            <a:noFill/>
            <a:ln w="19050" cap="flat" cmpd="sng">
              <a:solidFill>
                <a:srgbClr val="2EC9E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4" name="Shape 144"/>
            <p:cNvCxnSpPr/>
            <p:nvPr/>
          </p:nvCxnSpPr>
          <p:spPr>
            <a:xfrm>
              <a:off x="1035446538" y="1667293878"/>
              <a:ext cx="0" cy="69633206"/>
            </a:xfrm>
            <a:prstGeom prst="straightConnector1">
              <a:avLst/>
            </a:prstGeom>
            <a:noFill/>
            <a:ln w="19050" cap="flat" cmpd="sng">
              <a:solidFill>
                <a:srgbClr val="2EC9E9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5" name="Shape 145"/>
            <p:cNvCxnSpPr/>
            <p:nvPr/>
          </p:nvCxnSpPr>
          <p:spPr>
            <a:xfrm>
              <a:off x="833291619" y="552050803"/>
              <a:ext cx="54865305" cy="114198375"/>
            </a:xfrm>
            <a:prstGeom prst="straightConnector1">
              <a:avLst/>
            </a:prstGeom>
            <a:noFill/>
            <a:ln w="19050" cap="flat" cmpd="sng">
              <a:solidFill>
                <a:srgbClr val="272D6B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46" name="Shape 146"/>
            <p:cNvCxnSpPr/>
            <p:nvPr/>
          </p:nvCxnSpPr>
          <p:spPr>
            <a:xfrm rot="10800000">
              <a:off x="1287311855" y="1458394950"/>
              <a:ext cx="105312186" cy="133138358"/>
            </a:xfrm>
            <a:prstGeom prst="straightConnector1">
              <a:avLst/>
            </a:prstGeom>
            <a:noFill/>
            <a:ln w="19050" cap="flat" cmpd="sng">
              <a:solidFill>
                <a:srgbClr val="BABEEA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147" name="Shape 1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8794410" y="885613784"/>
              <a:ext cx="172945311" cy="261588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Shape 14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55935252" y="1372277810"/>
              <a:ext cx="155188457" cy="255855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Shape 14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0560694" y="1249040666"/>
              <a:ext cx="155048315" cy="2345181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Shape 15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9057186" y="582243809"/>
              <a:ext cx="200697943" cy="30356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Shape 1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59165325" y="1235039363"/>
              <a:ext cx="176272138" cy="2666201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86254811" y="638621629"/>
              <a:ext cx="131638753" cy="199110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Shape 15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17893550" y="892023591"/>
              <a:ext cx="169056423" cy="2557060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Shape 615"/>
          <p:cNvGrpSpPr/>
          <p:nvPr/>
        </p:nvGrpSpPr>
        <p:grpSpPr>
          <a:xfrm>
            <a:off x="238854" y="247978"/>
            <a:ext cx="8299102" cy="5865629"/>
            <a:chOff x="0" y="0"/>
            <a:chExt cx="2147483647" cy="2147483647"/>
          </a:xfrm>
        </p:grpSpPr>
        <p:sp>
          <p:nvSpPr>
            <p:cNvPr id="616" name="Shape 616"/>
            <p:cNvSpPr txBox="1"/>
            <p:nvPr/>
          </p:nvSpPr>
          <p:spPr>
            <a:xfrm>
              <a:off x="314914485" y="0"/>
              <a:ext cx="1490815083" cy="16099305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ТИПОЛОГИЯ ПРАКТИК</a:t>
              </a:r>
            </a:p>
          </p:txBody>
        </p:sp>
        <p:cxnSp>
          <p:nvCxnSpPr>
            <p:cNvPr id="617" name="Shape 617"/>
            <p:cNvCxnSpPr/>
            <p:nvPr/>
          </p:nvCxnSpPr>
          <p:spPr>
            <a:xfrm>
              <a:off x="443659473" y="200963321"/>
              <a:ext cx="1268772171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18" name="Shape 618"/>
            <p:cNvSpPr txBox="1"/>
            <p:nvPr/>
          </p:nvSpPr>
          <p:spPr>
            <a:xfrm>
              <a:off x="0" y="253132588"/>
              <a:ext cx="2147483615" cy="18943510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285750" marR="0" lvl="0" indent="-28575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признаку периода развития практики,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«уровню» функционирования практики,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«внешнему заказчику» полученного опыта,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вовлеченности разных типов образовательных организаций,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характеристикам партнерств,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ориентации на контингент обучающихся с определенными потребностями или особенностями,</a:t>
              </a:r>
            </a:p>
            <a:p>
              <a:pPr marL="285750" marR="0" lvl="0" indent="-285750" algn="just" rtl="0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 степени вовлечения родителей и работодателей в использование возможностей отдельных учебных предметов или направленностей дополнительного образования; представленность в средствах массовой информации, пиар-поддержку и пр.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Shape 623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624" name="Shape 624"/>
            <p:cNvSpPr txBox="1"/>
            <p:nvPr/>
          </p:nvSpPr>
          <p:spPr>
            <a:xfrm>
              <a:off x="0" y="0"/>
              <a:ext cx="717923779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625"/>
            <p:cNvSpPr txBox="1"/>
            <p:nvPr/>
          </p:nvSpPr>
          <p:spPr>
            <a:xfrm>
              <a:off x="133542902" y="803162626"/>
              <a:ext cx="584269011" cy="4144157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ПРИМЕРНЫЙ ФОРМАТ ПРЕДСТАВЛЕНИЯ ПРАКТИКИ</a:t>
              </a:r>
            </a:p>
          </p:txBody>
        </p:sp>
        <p:sp>
          <p:nvSpPr>
            <p:cNvPr id="626" name="Shape 626"/>
            <p:cNvSpPr txBox="1"/>
            <p:nvPr/>
          </p:nvSpPr>
          <p:spPr>
            <a:xfrm>
              <a:off x="717811914" y="174227367"/>
              <a:ext cx="1429671795" cy="17563484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1. Общие сведения о практике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(название, организация-носитель практики, тип территории, сроки реализации, тип практики)</a:t>
              </a:r>
            </a:p>
            <a:p>
              <a:pPr marL="0" marR="0" lvl="0" indent="0" algn="l" rtl="0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2. Описание практики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(цель и задачи, ценностные основания, уникальность практики, целевые группы и благополучатели практики, проблемы и потребности благополучателей, планируемые результаты и ожидаемые эффекты реализации практики, перечень мероприятий по достижению результатов реализуемой практики, критерии и индикаторы оценки достижения результатов, факторы, влияющие на достижение планируемых результатов практики, риски реализации практики и способы их преодоления)</a:t>
              </a:r>
            </a:p>
          </p:txBody>
        </p:sp>
        <p:sp>
          <p:nvSpPr>
            <p:cNvPr id="627" name="Shape 627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Shape 632"/>
          <p:cNvGrpSpPr/>
          <p:nvPr/>
        </p:nvGrpSpPr>
        <p:grpSpPr>
          <a:xfrm>
            <a:off x="787730" y="2099630"/>
            <a:ext cx="7201700" cy="1788258"/>
            <a:chOff x="0" y="0"/>
            <a:chExt cx="2147483647" cy="2147483574"/>
          </a:xfrm>
        </p:grpSpPr>
        <p:sp>
          <p:nvSpPr>
            <p:cNvPr id="633" name="Shape 633"/>
            <p:cNvSpPr txBox="1"/>
            <p:nvPr/>
          </p:nvSpPr>
          <p:spPr>
            <a:xfrm>
              <a:off x="0" y="0"/>
              <a:ext cx="2147483629" cy="214748364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АЛГОРИТМ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8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взаимодействия регионального, муниципальных и кураторов внедрения механизмов вовлечения ОДО на уровне образовательной организации </a:t>
              </a:r>
            </a:p>
          </p:txBody>
        </p:sp>
        <p:cxnSp>
          <p:nvCxnSpPr>
            <p:cNvPr id="634" name="Shape 634"/>
            <p:cNvCxnSpPr/>
            <p:nvPr/>
          </p:nvCxnSpPr>
          <p:spPr>
            <a:xfrm>
              <a:off x="347619091" y="740637330"/>
              <a:ext cx="1462164810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Shape 639"/>
          <p:cNvGrpSpPr/>
          <p:nvPr/>
        </p:nvGrpSpPr>
        <p:grpSpPr>
          <a:xfrm>
            <a:off x="237988" y="169123"/>
            <a:ext cx="8295300" cy="5927811"/>
            <a:chOff x="0" y="0"/>
            <a:chExt cx="2147483647" cy="2147483647"/>
          </a:xfrm>
        </p:grpSpPr>
        <p:sp>
          <p:nvSpPr>
            <p:cNvPr id="640" name="Shape 640"/>
            <p:cNvSpPr txBox="1"/>
            <p:nvPr/>
          </p:nvSpPr>
          <p:spPr>
            <a:xfrm>
              <a:off x="1297763" y="446988776"/>
              <a:ext cx="2089290889" cy="110259852"/>
            </a:xfrm>
            <a:prstGeom prst="rect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Региональный куратор</a:t>
              </a:r>
            </a:p>
          </p:txBody>
        </p:sp>
        <p:cxnSp>
          <p:nvCxnSpPr>
            <p:cNvPr id="641" name="Shape 641"/>
            <p:cNvCxnSpPr/>
            <p:nvPr/>
          </p:nvCxnSpPr>
          <p:spPr>
            <a:xfrm>
              <a:off x="187408081" y="1103951451"/>
              <a:ext cx="0" cy="85455238"/>
            </a:xfrm>
            <a:prstGeom prst="straightConnector1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2" name="Shape 642"/>
            <p:cNvCxnSpPr/>
            <p:nvPr/>
          </p:nvCxnSpPr>
          <p:spPr>
            <a:xfrm>
              <a:off x="666934389" y="1103951451"/>
              <a:ext cx="0" cy="85455238"/>
            </a:xfrm>
            <a:prstGeom prst="straightConnector1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3" name="Shape 643"/>
            <p:cNvCxnSpPr/>
            <p:nvPr/>
          </p:nvCxnSpPr>
          <p:spPr>
            <a:xfrm>
              <a:off x="1199698164" y="1103951451"/>
              <a:ext cx="0" cy="85455238"/>
            </a:xfrm>
            <a:prstGeom prst="straightConnector1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644" name="Shape 644"/>
            <p:cNvCxnSpPr/>
            <p:nvPr/>
          </p:nvCxnSpPr>
          <p:spPr>
            <a:xfrm>
              <a:off x="862268137" y="632304353"/>
              <a:ext cx="0" cy="85455238"/>
            </a:xfrm>
            <a:prstGeom prst="straightConnector1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sp>
          <p:nvSpPr>
            <p:cNvPr id="645" name="Shape 645"/>
            <p:cNvSpPr txBox="1"/>
            <p:nvPr/>
          </p:nvSpPr>
          <p:spPr>
            <a:xfrm>
              <a:off x="13229903" y="-2"/>
              <a:ext cx="2089290889" cy="397813954"/>
            </a:xfrm>
            <a:prstGeom prst="rect">
              <a:avLst/>
            </a:prstGeom>
            <a:noFill/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Федеральный куратор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методические рекомендации,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паспорта ФП «Современная школа», «Успех каждого ребенка», «Молодые профессионалы»</a:t>
              </a:r>
            </a:p>
          </p:txBody>
        </p:sp>
        <p:sp>
          <p:nvSpPr>
            <p:cNvPr id="646" name="Shape 646"/>
            <p:cNvSpPr txBox="1"/>
            <p:nvPr/>
          </p:nvSpPr>
          <p:spPr>
            <a:xfrm>
              <a:off x="1297763" y="619916188"/>
              <a:ext cx="425897776" cy="1995491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Региональная дорожная карта</a:t>
              </a:r>
            </a:p>
          </p:txBody>
        </p:sp>
        <p:sp>
          <p:nvSpPr>
            <p:cNvPr id="647" name="Shape 647"/>
            <p:cNvSpPr txBox="1"/>
            <p:nvPr/>
          </p:nvSpPr>
          <p:spPr>
            <a:xfrm>
              <a:off x="445202230" y="619916188"/>
              <a:ext cx="479135004" cy="1995491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Разработанная Концепция</a:t>
              </a:r>
            </a:p>
          </p:txBody>
        </p:sp>
        <p:sp>
          <p:nvSpPr>
            <p:cNvPr id="648" name="Shape 648"/>
            <p:cNvSpPr txBox="1"/>
            <p:nvPr/>
          </p:nvSpPr>
          <p:spPr>
            <a:xfrm>
              <a:off x="942344165" y="619916188"/>
              <a:ext cx="843281527" cy="19954912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Разработанные методические рекомендации, консультирование</a:t>
              </a:r>
            </a:p>
          </p:txBody>
        </p:sp>
        <p:sp>
          <p:nvSpPr>
            <p:cNvPr id="649" name="Shape 649"/>
            <p:cNvSpPr txBox="1"/>
            <p:nvPr/>
          </p:nvSpPr>
          <p:spPr>
            <a:xfrm>
              <a:off x="1297763" y="880265033"/>
              <a:ext cx="2087162604" cy="11025952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Муниципальный куратор</a:t>
              </a:r>
            </a:p>
          </p:txBody>
        </p:sp>
        <p:sp>
          <p:nvSpPr>
            <p:cNvPr id="650" name="Shape 650"/>
            <p:cNvSpPr txBox="1"/>
            <p:nvPr/>
          </p:nvSpPr>
          <p:spPr>
            <a:xfrm>
              <a:off x="-2" y="1056357032"/>
              <a:ext cx="425897776" cy="193342459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Муниципальная дорожная карта</a:t>
              </a:r>
            </a:p>
          </p:txBody>
        </p:sp>
        <p:sp>
          <p:nvSpPr>
            <p:cNvPr id="651" name="Shape 651"/>
            <p:cNvSpPr txBox="1"/>
            <p:nvPr/>
          </p:nvSpPr>
          <p:spPr>
            <a:xfrm>
              <a:off x="447868777" y="1054754552"/>
              <a:ext cx="479135004" cy="19315961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Согласованная Концепция</a:t>
              </a:r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958815154" y="1049457465"/>
              <a:ext cx="686491605" cy="29240050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 txBox="1"/>
            <p:nvPr/>
          </p:nvSpPr>
          <p:spPr>
            <a:xfrm>
              <a:off x="18912896" y="1401752575"/>
              <a:ext cx="1580284359" cy="12454520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Куратор на уровне образовательной организации</a:t>
              </a:r>
            </a:p>
          </p:txBody>
        </p:sp>
        <p:sp>
          <p:nvSpPr>
            <p:cNvPr id="654" name="Shape 654"/>
            <p:cNvSpPr txBox="1"/>
            <p:nvPr/>
          </p:nvSpPr>
          <p:spPr>
            <a:xfrm>
              <a:off x="2780711" y="1588369046"/>
              <a:ext cx="420239435" cy="559114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Дорожная карта ОО</a:t>
              </a:r>
            </a:p>
          </p:txBody>
        </p:sp>
        <p:sp>
          <p:nvSpPr>
            <p:cNvPr id="655" name="Shape 655"/>
            <p:cNvSpPr txBox="1"/>
            <p:nvPr/>
          </p:nvSpPr>
          <p:spPr>
            <a:xfrm>
              <a:off x="503525960" y="1588745856"/>
              <a:ext cx="497141666" cy="558737597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перечень потенциальных социальных партнеров</a:t>
              </a:r>
            </a:p>
          </p:txBody>
        </p:sp>
        <p:sp>
          <p:nvSpPr>
            <p:cNvPr id="656" name="Shape 656"/>
            <p:cNvSpPr txBox="1"/>
            <p:nvPr/>
          </p:nvSpPr>
          <p:spPr>
            <a:xfrm>
              <a:off x="1060169303" y="1588368701"/>
              <a:ext cx="532763518" cy="55911476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Нормативно-правовая база ОО,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Измененная ООП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657" name="Shape 657"/>
            <p:cNvSpPr txBox="1"/>
            <p:nvPr/>
          </p:nvSpPr>
          <p:spPr>
            <a:xfrm>
              <a:off x="1652434487" y="1103797552"/>
              <a:ext cx="495049169" cy="96914335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400" b="0" i="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Questrial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предоставление отчетности (получение данных на основании результатов мониторинга, подготовка отчетов о реализации мероприятий </a:t>
              </a:r>
            </a:p>
          </p:txBody>
        </p:sp>
        <p:sp>
          <p:nvSpPr>
            <p:cNvPr id="658" name="Shape 658"/>
            <p:cNvSpPr/>
            <p:nvPr/>
          </p:nvSpPr>
          <p:spPr>
            <a:xfrm>
              <a:off x="936533195" y="383571764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199638587" y="561089226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667027351" y="557254868"/>
              <a:ext cx="26618357" cy="61899768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1397860955" y="557254868"/>
              <a:ext cx="26618357" cy="61899768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199638587" y="820740695"/>
              <a:ext cx="26618357" cy="62447720"/>
            </a:xfrm>
            <a:prstGeom prst="downArrow">
              <a:avLst>
                <a:gd name="adj1" fmla="val 15158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667027351" y="820740695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Shape 664"/>
            <p:cNvSpPr/>
            <p:nvPr/>
          </p:nvSpPr>
          <p:spPr>
            <a:xfrm>
              <a:off x="1397860955" y="820740695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Shape 665"/>
            <p:cNvSpPr/>
            <p:nvPr/>
          </p:nvSpPr>
          <p:spPr>
            <a:xfrm>
              <a:off x="199638587" y="992198821"/>
              <a:ext cx="26618357" cy="61899768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Shape 666"/>
            <p:cNvSpPr/>
            <p:nvPr/>
          </p:nvSpPr>
          <p:spPr>
            <a:xfrm>
              <a:off x="667027351" y="991650859"/>
              <a:ext cx="26618357" cy="62447720"/>
            </a:xfrm>
            <a:prstGeom prst="downArrow">
              <a:avLst>
                <a:gd name="adj1" fmla="val 15158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Shape 667"/>
            <p:cNvSpPr/>
            <p:nvPr/>
          </p:nvSpPr>
          <p:spPr>
            <a:xfrm>
              <a:off x="1397860955" y="991650859"/>
              <a:ext cx="26618357" cy="62447720"/>
            </a:xfrm>
            <a:prstGeom prst="downArrow">
              <a:avLst>
                <a:gd name="adj1" fmla="val 15158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Shape 668"/>
            <p:cNvSpPr/>
            <p:nvPr/>
          </p:nvSpPr>
          <p:spPr>
            <a:xfrm>
              <a:off x="1272206074" y="1346069842"/>
              <a:ext cx="26618357" cy="62447720"/>
            </a:xfrm>
            <a:prstGeom prst="downArrow">
              <a:avLst>
                <a:gd name="adj1" fmla="val 15158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Shape 669"/>
            <p:cNvSpPr/>
            <p:nvPr/>
          </p:nvSpPr>
          <p:spPr>
            <a:xfrm>
              <a:off x="668593152" y="1248015587"/>
              <a:ext cx="26618357" cy="149546161"/>
            </a:xfrm>
            <a:prstGeom prst="downArrow">
              <a:avLst>
                <a:gd name="adj1" fmla="val 18910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Shape 670"/>
            <p:cNvSpPr/>
            <p:nvPr/>
          </p:nvSpPr>
          <p:spPr>
            <a:xfrm>
              <a:off x="198072786" y="1254589068"/>
              <a:ext cx="26618357" cy="148998209"/>
            </a:xfrm>
            <a:prstGeom prst="downArrow">
              <a:avLst>
                <a:gd name="adj1" fmla="val 18900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Shape 671"/>
            <p:cNvSpPr/>
            <p:nvPr/>
          </p:nvSpPr>
          <p:spPr>
            <a:xfrm>
              <a:off x="196115659" y="1530674240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Shape 672"/>
            <p:cNvSpPr/>
            <p:nvPr/>
          </p:nvSpPr>
          <p:spPr>
            <a:xfrm>
              <a:off x="667027351" y="1526291919"/>
              <a:ext cx="26618357" cy="61900094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Shape 673"/>
            <p:cNvSpPr/>
            <p:nvPr/>
          </p:nvSpPr>
          <p:spPr>
            <a:xfrm>
              <a:off x="1272206074" y="1524648722"/>
              <a:ext cx="26618357" cy="61899768"/>
            </a:xfrm>
            <a:prstGeom prst="downArrow">
              <a:avLst>
                <a:gd name="adj1" fmla="val 15101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Shape 674"/>
            <p:cNvSpPr/>
            <p:nvPr/>
          </p:nvSpPr>
          <p:spPr>
            <a:xfrm rot="10800000" flipH="1">
              <a:off x="1900088660" y="1004249891"/>
              <a:ext cx="26618357" cy="99697419"/>
            </a:xfrm>
            <a:prstGeom prst="downArrow">
              <a:avLst>
                <a:gd name="adj1" fmla="val 17565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Shape 675"/>
            <p:cNvSpPr/>
            <p:nvPr/>
          </p:nvSpPr>
          <p:spPr>
            <a:xfrm rot="10800000" flipH="1">
              <a:off x="1900088660" y="557254876"/>
              <a:ext cx="26618357" cy="323194766"/>
            </a:xfrm>
            <a:prstGeom prst="downArrow">
              <a:avLst>
                <a:gd name="adj1" fmla="val 20355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Shape 676"/>
            <p:cNvSpPr/>
            <p:nvPr/>
          </p:nvSpPr>
          <p:spPr>
            <a:xfrm rot="10800000" flipH="1">
              <a:off x="1900088660" y="386345054"/>
              <a:ext cx="26618357" cy="62447720"/>
            </a:xfrm>
            <a:prstGeom prst="downArrow">
              <a:avLst>
                <a:gd name="adj1" fmla="val 15158"/>
                <a:gd name="adj2" fmla="val 50000"/>
              </a:avLst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" name="Shape 677"/>
          <p:cNvSpPr txBox="1"/>
          <p:nvPr/>
        </p:nvSpPr>
        <p:spPr>
          <a:xfrm>
            <a:off x="4284662" y="3284537"/>
            <a:ext cx="2303399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lang="en-US" sz="1400" b="0" i="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распорядительные акты о внедрении : приказы, распоряжения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Shape 682"/>
          <p:cNvGrpSpPr/>
          <p:nvPr/>
        </p:nvGrpSpPr>
        <p:grpSpPr>
          <a:xfrm>
            <a:off x="0" y="0"/>
            <a:ext cx="8332912" cy="6532245"/>
            <a:chOff x="0" y="0"/>
            <a:chExt cx="2147483647" cy="2147483646"/>
          </a:xfrm>
        </p:grpSpPr>
        <p:sp>
          <p:nvSpPr>
            <p:cNvPr id="683" name="Shape 683"/>
            <p:cNvSpPr txBox="1"/>
            <p:nvPr/>
          </p:nvSpPr>
          <p:spPr>
            <a:xfrm>
              <a:off x="0" y="0"/>
              <a:ext cx="777396151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Shape 684"/>
            <p:cNvSpPr txBox="1"/>
            <p:nvPr/>
          </p:nvSpPr>
          <p:spPr>
            <a:xfrm>
              <a:off x="932735833" y="149262949"/>
              <a:ext cx="1197071687" cy="72281829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Не менее чем в 70%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общеобразовательных организаций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реализуются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механизмы вовлечения общественно-деловых объединений и участия представителей работодателей в принятии решений по вопросам управления развитием общеобразовательной организации</a:t>
              </a:r>
            </a:p>
          </p:txBody>
        </p:sp>
        <p:sp>
          <p:nvSpPr>
            <p:cNvPr id="685" name="Shape 685"/>
            <p:cNvSpPr txBox="1"/>
            <p:nvPr/>
          </p:nvSpPr>
          <p:spPr>
            <a:xfrm>
              <a:off x="932735588" y="848259156"/>
              <a:ext cx="1197071918" cy="11565094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25000"/>
                <a:buFont typeface="Questrial"/>
                <a:buNone/>
              </a:pP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Не менее чем в 70%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профессиональных образовательных организаций Нижегородской области </a:t>
              </a:r>
              <a:r>
                <a:rPr lang="en-US" sz="1800" b="0" i="0" u="none">
                  <a:solidFill>
                    <a:srgbClr val="C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внедрена целевая модель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вовлечения общественно-деловых объединений и участия представителей работодателей в управлении профессиональными образовательными организациями, в том числе через представительство в коллегиальных органах управления профессиональной образовательной организацией и участие в обновлении образовательных программ </a:t>
              </a:r>
            </a:p>
          </p:txBody>
        </p:sp>
        <p:sp>
          <p:nvSpPr>
            <p:cNvPr id="686" name="Shape 686"/>
            <p:cNvSpPr txBox="1"/>
            <p:nvPr/>
          </p:nvSpPr>
          <p:spPr>
            <a:xfrm>
              <a:off x="150024012" y="126761341"/>
              <a:ext cx="1997459536" cy="1871591442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7" name="Shape 687"/>
            <p:cNvGrpSpPr/>
            <p:nvPr/>
          </p:nvGrpSpPr>
          <p:grpSpPr>
            <a:xfrm>
              <a:off x="627372149" y="395196790"/>
              <a:ext cx="300437324" cy="1242259443"/>
              <a:chOff x="0" y="0"/>
              <a:chExt cx="2147483536" cy="2147483646"/>
            </a:xfrm>
          </p:grpSpPr>
          <p:sp>
            <p:nvSpPr>
              <p:cNvPr id="688" name="Shape 688"/>
              <p:cNvSpPr/>
              <p:nvPr/>
            </p:nvSpPr>
            <p:spPr>
              <a:xfrm>
                <a:off x="82" y="3"/>
                <a:ext cx="2147483646" cy="662548805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Shape 689"/>
              <p:cNvSpPr/>
              <p:nvPr/>
            </p:nvSpPr>
            <p:spPr>
              <a:xfrm>
                <a:off x="82" y="1484934879"/>
                <a:ext cx="2147483646" cy="662548805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Shape 690"/>
              <p:cNvSpPr/>
              <p:nvPr/>
            </p:nvSpPr>
            <p:spPr>
              <a:xfrm>
                <a:off x="82" y="744186116"/>
                <a:ext cx="2147483646" cy="662548805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91" name="Shape 691" descr="Молодые.png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52642534" y="1562785156"/>
                <a:ext cx="1571310096" cy="4871833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2" name="Shape 692" descr="Соврем школа.png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97477401" y="81583188"/>
                <a:ext cx="1594996805" cy="4871833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3" name="Shape 693" descr="Успех.png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6362972" y="841727803"/>
                <a:ext cx="1563567161" cy="487183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94" name="Shape 694"/>
            <p:cNvSpPr txBox="1"/>
            <p:nvPr/>
          </p:nvSpPr>
          <p:spPr>
            <a:xfrm>
              <a:off x="167795288" y="898084345"/>
              <a:ext cx="600976779" cy="3180401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ОСНОВНЫЕ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РЕЗУЛЬТАТЫ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2000" b="1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2024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Shape 158"/>
          <p:cNvGrpSpPr/>
          <p:nvPr/>
        </p:nvGrpSpPr>
        <p:grpSpPr>
          <a:xfrm>
            <a:off x="102848" y="83180"/>
            <a:ext cx="8607263" cy="6400782"/>
            <a:chOff x="0" y="0"/>
            <a:chExt cx="2147483646" cy="2147483646"/>
          </a:xfrm>
        </p:grpSpPr>
        <p:sp>
          <p:nvSpPr>
            <p:cNvPr id="159" name="Shape 159"/>
            <p:cNvSpPr txBox="1"/>
            <p:nvPr/>
          </p:nvSpPr>
          <p:spPr>
            <a:xfrm>
              <a:off x="623801158" y="0"/>
              <a:ext cx="913586219" cy="1475328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400" b="1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СТРУКТУРА КОНЦЕПЦИИ</a:t>
              </a:r>
            </a:p>
          </p:txBody>
        </p:sp>
        <p:cxnSp>
          <p:nvCxnSpPr>
            <p:cNvPr id="160" name="Shape 160"/>
            <p:cNvCxnSpPr/>
            <p:nvPr/>
          </p:nvCxnSpPr>
          <p:spPr>
            <a:xfrm>
              <a:off x="68287937" y="147629992"/>
              <a:ext cx="1979216147" cy="0"/>
            </a:xfrm>
            <a:prstGeom prst="straightConnector1">
              <a:avLst/>
            </a:prstGeom>
            <a:noFill/>
            <a:ln w="19050" cap="flat" cmpd="sng">
              <a:solidFill>
                <a:srgbClr val="C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61" name="Shape 161"/>
            <p:cNvSpPr txBox="1"/>
            <p:nvPr/>
          </p:nvSpPr>
          <p:spPr>
            <a:xfrm>
              <a:off x="0" y="170544216"/>
              <a:ext cx="2147483512" cy="197693946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285750" marR="0" lvl="0" indent="-2857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Термины и определения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Основные приоритеты социально-экономического и территориального развития Нижегородской области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Основные направления научно-технологического развития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Прогнозные данные по кадровой потребности Нижегородской области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Список общественно-деловых объединений, предприятий, образовательных организаций высшего образования и научных организаций, оказывающих значительное влияние на приоритеты социально-экономического и научно-технологического развития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Перечень инструментов мотивации, привлечения социальных партнеров к участию в управлении образовательной организацией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Механизмы вовлечения социальных партнеров в систематическое обновление содержания образования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Положения по аккумуляции и систематизации лучших практик 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Концепция информационной политики </a:t>
              </a:r>
            </a:p>
            <a:p>
              <a:pPr marL="285750" marR="0" lvl="0" indent="-28575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C00000"/>
                </a:buClr>
                <a:buSzPct val="100000"/>
                <a:buFont typeface="Courier New"/>
                <a:buChar char="o"/>
              </a:pPr>
              <a:r>
                <a:rPr lang="en-US" sz="1800" b="0" i="0" u="none" strike="noStrike" cap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Перечень нормативно-правовых актов по взаимодействию с социальными партнерами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Shape 166"/>
          <p:cNvGrpSpPr/>
          <p:nvPr/>
        </p:nvGrpSpPr>
        <p:grpSpPr>
          <a:xfrm>
            <a:off x="0" y="0"/>
            <a:ext cx="8264324" cy="6532245"/>
            <a:chOff x="0" y="0"/>
            <a:chExt cx="2147483647" cy="2147483646"/>
          </a:xfrm>
        </p:grpSpPr>
        <p:sp>
          <p:nvSpPr>
            <p:cNvPr id="167" name="Shape 167"/>
            <p:cNvSpPr txBox="1"/>
            <p:nvPr/>
          </p:nvSpPr>
          <p:spPr>
            <a:xfrm>
              <a:off x="0" y="0"/>
              <a:ext cx="783939582" cy="2147483607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169062139" y="898084345"/>
              <a:ext cx="530936964" cy="26021469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2400" b="1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ОСНОВНЫЕ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2400" b="1" i="0" u="none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ПОНЯТИЯ</a:t>
              </a:r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940476894" y="212179083"/>
              <a:ext cx="1207006552" cy="63608008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20F12"/>
                </a:buClr>
                <a:buSzPct val="25000"/>
                <a:buFont typeface="Questrial"/>
                <a:buNone/>
              </a:pPr>
              <a:r>
                <a:rPr lang="en-US" sz="1800" b="1" i="0" u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Общественно-деловые объединения</a:t>
              </a:r>
              <a:r>
                <a:rPr lang="en-US" sz="1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 –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различные добровольные объединения граждан, в установленном законом порядке объединившихся на основе общности их интересов для удовлетворения духовных или иных нематериальных потребностей.</a:t>
              </a: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940476646" y="915454287"/>
              <a:ext cx="1207006785" cy="10697712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20F12"/>
                </a:buClr>
                <a:buSzPct val="25000"/>
                <a:buFont typeface="Questrial"/>
                <a:buNone/>
              </a:pPr>
              <a:r>
                <a:rPr lang="en-US" sz="1800" b="1" i="0" u="none">
                  <a:solidFill>
                    <a:srgbClr val="C20F12"/>
                  </a:solidFill>
                  <a:latin typeface="Questrial"/>
                  <a:ea typeface="Questrial"/>
                  <a:cs typeface="Questrial"/>
                  <a:sym typeface="Questrial"/>
                </a:rPr>
                <a:t>Социальное партнерство </a:t>
              </a:r>
              <a:r>
                <a:rPr lang="en-US" sz="18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– </a:t>
              </a:r>
              <a:r>
                <a:rPr lang="en-US" sz="1800" b="0" i="0" u="none">
                  <a:solidFill>
                    <a:schemeClr val="dk1"/>
                  </a:solidFill>
                  <a:latin typeface="Questrial"/>
                  <a:ea typeface="Questrial"/>
                  <a:cs typeface="Questrial"/>
                  <a:sym typeface="Questrial"/>
                </a:rPr>
                <a:t>взаимодействие образовательных организаций, общественно-деловых объединений, предприятий (работодателей), общественных организаций, государственных органов власти (в сфере образования, труда и занятости), действующих на основе взаимного учета интересов и потребностей в целях повышения эффективности управления развитием образовательной организации.</a:t>
              </a: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133603789" y="149130806"/>
              <a:ext cx="2013879907" cy="1871591797"/>
            </a:xfrm>
            <a:prstGeom prst="rect">
              <a:avLst/>
            </a:prstGeom>
            <a:noFill/>
            <a:ln w="57150" cap="flat" cmpd="sng">
              <a:solidFill>
                <a:srgbClr val="17AEC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" name="Shape 172"/>
            <p:cNvGrpSpPr/>
            <p:nvPr/>
          </p:nvGrpSpPr>
          <p:grpSpPr>
            <a:xfrm>
              <a:off x="637368393" y="1214918991"/>
              <a:ext cx="302966168" cy="383266315"/>
              <a:chOff x="0" y="0"/>
              <a:chExt cx="2147483647" cy="2147483647"/>
            </a:xfrm>
          </p:grpSpPr>
          <p:sp>
            <p:nvSpPr>
              <p:cNvPr id="173" name="Shape 173"/>
              <p:cNvSpPr/>
              <p:nvPr/>
            </p:nvSpPr>
            <p:spPr>
              <a:xfrm>
                <a:off x="206" y="-138"/>
                <a:ext cx="2147483647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4" name="Shape 17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4075844" y="340949524"/>
                <a:ext cx="1631415627" cy="16315597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75" name="Shape 175"/>
            <p:cNvGrpSpPr/>
            <p:nvPr/>
          </p:nvGrpSpPr>
          <p:grpSpPr>
            <a:xfrm>
              <a:off x="623615204" y="397185196"/>
              <a:ext cx="302965856" cy="383266000"/>
              <a:chOff x="0" y="0"/>
              <a:chExt cx="2147483425" cy="2147483536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-27" y="39"/>
                <a:ext cx="2147483647" cy="2147483647"/>
              </a:xfrm>
              <a:prstGeom prst="ellipse">
                <a:avLst/>
              </a:prstGeom>
              <a:solidFill>
                <a:srgbClr val="272D6B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77" name="Shape 17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13906616" y="340816623"/>
                <a:ext cx="1194590472" cy="1302219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582095" y="1757096"/>
            <a:ext cx="7578090" cy="2307519"/>
            <a:chOff x="0" y="0"/>
            <a:chExt cx="2147483647" cy="2147483647"/>
          </a:xfrm>
        </p:grpSpPr>
        <p:sp>
          <p:nvSpPr>
            <p:cNvPr id="183" name="Shape 183"/>
            <p:cNvSpPr txBox="1"/>
            <p:nvPr/>
          </p:nvSpPr>
          <p:spPr>
            <a:xfrm>
              <a:off x="97181999" y="55"/>
              <a:ext cx="1982512789" cy="10640201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32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ПРИОРИТЕТЫ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0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СОЦИАЛЬНО-ЭКОНОМИЧЕСКОГО РАЗВИТИЯ</a:t>
              </a:r>
            </a:p>
          </p:txBody>
        </p:sp>
        <p:cxnSp>
          <p:nvCxnSpPr>
            <p:cNvPr id="184" name="Shape 184"/>
            <p:cNvCxnSpPr/>
            <p:nvPr/>
          </p:nvCxnSpPr>
          <p:spPr>
            <a:xfrm>
              <a:off x="0" y="574163459"/>
              <a:ext cx="2147483578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185" name="Shape 185"/>
            <p:cNvPicPr preferRelativeResize="0"/>
            <p:nvPr/>
          </p:nvPicPr>
          <p:blipFill rotWithShape="1">
            <a:blip r:embed="rId3">
              <a:alphaModFix/>
            </a:blip>
            <a:srcRect t="33200" b="31100"/>
            <a:stretch/>
          </p:blipFill>
          <p:spPr>
            <a:xfrm>
              <a:off x="641401196" y="1404277664"/>
              <a:ext cx="844952728" cy="7432058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Shape 190"/>
          <p:cNvGrpSpPr/>
          <p:nvPr/>
        </p:nvGrpSpPr>
        <p:grpSpPr>
          <a:xfrm>
            <a:off x="-10594" y="0"/>
            <a:ext cx="8743701" cy="6536929"/>
            <a:chOff x="0" y="0"/>
            <a:chExt cx="2147483647" cy="2147483647"/>
          </a:xfrm>
        </p:grpSpPr>
        <p:sp>
          <p:nvSpPr>
            <p:cNvPr id="191" name="Shape 191"/>
            <p:cNvSpPr txBox="1"/>
            <p:nvPr/>
          </p:nvSpPr>
          <p:spPr>
            <a:xfrm>
              <a:off x="1606241374" y="0"/>
              <a:ext cx="535537564" cy="2147483607"/>
            </a:xfrm>
            <a:prstGeom prst="rect">
              <a:avLst/>
            </a:prstGeom>
            <a:solidFill>
              <a:srgbClr val="191C3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2599745" y="0"/>
              <a:ext cx="535537564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538137290" y="0"/>
              <a:ext cx="535537564" cy="2145993224"/>
            </a:xfrm>
            <a:prstGeom prst="rect">
              <a:avLst/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1073675068" y="0"/>
              <a:ext cx="535537564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5" name="Shape 195"/>
            <p:cNvPicPr preferRelativeResize="0"/>
            <p:nvPr/>
          </p:nvPicPr>
          <p:blipFill rotWithShape="1">
            <a:blip r:embed="rId3">
              <a:alphaModFix/>
            </a:blip>
            <a:srcRect l="32666" t="-262" r="9496" b="-574"/>
            <a:stretch/>
          </p:blipFill>
          <p:spPr>
            <a:xfrm>
              <a:off x="1173663" y="446366518"/>
              <a:ext cx="539073282" cy="8374141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 txBox="1"/>
            <p:nvPr/>
          </p:nvSpPr>
          <p:spPr>
            <a:xfrm>
              <a:off x="0" y="1400297467"/>
              <a:ext cx="535552286" cy="105937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ПРОМЫШЛЕННОСТЬ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528640837" y="598261417"/>
              <a:ext cx="535552286" cy="1829826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НАУКА И ИННОВАЦИИ</a:t>
              </a:r>
            </a:p>
          </p:txBody>
        </p:sp>
        <p:pic>
          <p:nvPicPr>
            <p:cNvPr id="198" name="Shape 198"/>
            <p:cNvPicPr preferRelativeResize="0"/>
            <p:nvPr/>
          </p:nvPicPr>
          <p:blipFill rotWithShape="1">
            <a:blip r:embed="rId4">
              <a:alphaModFix/>
            </a:blip>
            <a:srcRect l="32769" r="8703"/>
            <a:stretch/>
          </p:blipFill>
          <p:spPr>
            <a:xfrm>
              <a:off x="537394538" y="927069090"/>
              <a:ext cx="536220853" cy="824061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Shape 199"/>
            <p:cNvPicPr preferRelativeResize="0"/>
            <p:nvPr/>
          </p:nvPicPr>
          <p:blipFill rotWithShape="1">
            <a:blip r:embed="rId5">
              <a:alphaModFix/>
            </a:blip>
            <a:srcRect r="34149"/>
            <a:stretch/>
          </p:blipFill>
          <p:spPr>
            <a:xfrm>
              <a:off x="1070763250" y="288040041"/>
              <a:ext cx="540499364" cy="7210536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 txBox="1"/>
            <p:nvPr/>
          </p:nvSpPr>
          <p:spPr>
            <a:xfrm>
              <a:off x="1056594367" y="1189832795"/>
              <a:ext cx="554156869" cy="33707355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ИНФОРМАЦИОННЫЕ ТЕХНОЛОГИИ И ЦИФРОВАЯ ЭКОНОМИКА</a:t>
              </a: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1588786374" y="969174416"/>
              <a:ext cx="554478045" cy="10580936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ТУРИЗМ</a:t>
              </a:r>
            </a:p>
          </p:txBody>
        </p:sp>
        <p:pic>
          <p:nvPicPr>
            <p:cNvPr id="202" name="Shape 202"/>
            <p:cNvPicPr preferRelativeResize="0"/>
            <p:nvPr/>
          </p:nvPicPr>
          <p:blipFill rotWithShape="1">
            <a:blip r:embed="rId6">
              <a:alphaModFix/>
            </a:blip>
            <a:srcRect l="23663" r="10312"/>
            <a:stretch/>
          </p:blipFill>
          <p:spPr>
            <a:xfrm>
              <a:off x="1606984125" y="1245629861"/>
              <a:ext cx="540499364" cy="7324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-10593" y="0"/>
            <a:ext cx="8754821" cy="6536929"/>
            <a:chOff x="0" y="0"/>
            <a:chExt cx="2147483647" cy="2147483647"/>
          </a:xfrm>
        </p:grpSpPr>
        <p:sp>
          <p:nvSpPr>
            <p:cNvPr id="208" name="Shape 208"/>
            <p:cNvSpPr txBox="1"/>
            <p:nvPr/>
          </p:nvSpPr>
          <p:spPr>
            <a:xfrm>
              <a:off x="1604122107" y="0"/>
              <a:ext cx="534830905" cy="2147483607"/>
            </a:xfrm>
            <a:prstGeom prst="rect">
              <a:avLst/>
            </a:prstGeom>
            <a:solidFill>
              <a:srgbClr val="191C37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2596443" y="0"/>
              <a:ext cx="529638486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532234677" y="0"/>
              <a:ext cx="538539934" cy="2145993224"/>
            </a:xfrm>
            <a:prstGeom prst="rect">
              <a:avLst/>
            </a:prstGeom>
            <a:solidFill>
              <a:srgbClr val="17AEC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1070774602" y="0"/>
              <a:ext cx="536314516" cy="2145993224"/>
            </a:xfrm>
            <a:prstGeom prst="rect">
              <a:avLst/>
            </a:prstGeom>
            <a:solidFill>
              <a:srgbClr val="272D6B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0" y="1400297467"/>
              <a:ext cx="534872011" cy="414118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повышение уровня вовлеченности жителей области в общественную деятельность</a:t>
              </a:r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527969342" y="509669697"/>
              <a:ext cx="534872011" cy="41411883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нивелирование дифференциации уровня и качества жизни в городе и на периферии</a:t>
              </a:r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1055252249" y="1140568687"/>
              <a:ext cx="553452962" cy="56820972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цифровизация образовательной сферы с целью обеспечения непрерывного персонализированного обучения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593737035" y="222547423"/>
              <a:ext cx="553746620" cy="10307722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600" b="0" i="0" u="none">
                  <a:solidFill>
                    <a:schemeClr val="lt1"/>
                  </a:solidFill>
                  <a:latin typeface="Questrial"/>
                  <a:ea typeface="Questrial"/>
                  <a:cs typeface="Questrial"/>
                  <a:sym typeface="Questrial"/>
                </a:rPr>
                <a:t>создание возможностей для выявления талантливой молодежи, развитие интеллектуального потенциала региона, обеспечение личной самореализации каждого из жителей региона в течение всей жизни</a:t>
              </a:r>
            </a:p>
          </p:txBody>
        </p:sp>
      </p:grpSp>
      <p:pic>
        <p:nvPicPr>
          <p:cNvPr id="216" name="Shape 216" descr="rmXGnTuhLvw.jpg"/>
          <p:cNvPicPr preferRelativeResize="0"/>
          <p:nvPr/>
        </p:nvPicPr>
        <p:blipFill rotWithShape="1">
          <a:blip r:embed="rId3">
            <a:alphaModFix/>
          </a:blip>
          <a:srcRect l="24724" r="21595"/>
          <a:stretch/>
        </p:blipFill>
        <p:spPr>
          <a:xfrm>
            <a:off x="-6350" y="1547812"/>
            <a:ext cx="2279700" cy="23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DSC_3344.jpg"/>
          <p:cNvPicPr preferRelativeResize="0"/>
          <p:nvPr/>
        </p:nvPicPr>
        <p:blipFill rotWithShape="1">
          <a:blip r:embed="rId4">
            <a:alphaModFix/>
          </a:blip>
          <a:srcRect l="29166" r="4166"/>
          <a:stretch/>
        </p:blipFill>
        <p:spPr>
          <a:xfrm>
            <a:off x="2262186" y="3492500"/>
            <a:ext cx="2316299" cy="23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scale_1200 (1).jpg"/>
          <p:cNvPicPr preferRelativeResize="0"/>
          <p:nvPr/>
        </p:nvPicPr>
        <p:blipFill rotWithShape="1">
          <a:blip r:embed="rId5">
            <a:alphaModFix/>
          </a:blip>
          <a:srcRect l="26352" r="17483"/>
          <a:stretch/>
        </p:blipFill>
        <p:spPr>
          <a:xfrm>
            <a:off x="4565650" y="828675"/>
            <a:ext cx="2316300" cy="2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156786e123cdcb71184a54a83057b5f5.jpg"/>
          <p:cNvPicPr preferRelativeResize="0"/>
          <p:nvPr/>
        </p:nvPicPr>
        <p:blipFill rotWithShape="1">
          <a:blip r:embed="rId6">
            <a:alphaModFix/>
          </a:blip>
          <a:srcRect l="17917" r="11540"/>
          <a:stretch/>
        </p:blipFill>
        <p:spPr>
          <a:xfrm>
            <a:off x="6870700" y="4224337"/>
            <a:ext cx="2279700" cy="21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Shape 224"/>
          <p:cNvGrpSpPr/>
          <p:nvPr/>
        </p:nvGrpSpPr>
        <p:grpSpPr>
          <a:xfrm>
            <a:off x="582095" y="1757096"/>
            <a:ext cx="7578090" cy="2307519"/>
            <a:chOff x="0" y="0"/>
            <a:chExt cx="2147483647" cy="2147483647"/>
          </a:xfrm>
        </p:grpSpPr>
        <p:sp>
          <p:nvSpPr>
            <p:cNvPr id="225" name="Shape 225"/>
            <p:cNvSpPr txBox="1"/>
            <p:nvPr/>
          </p:nvSpPr>
          <p:spPr>
            <a:xfrm>
              <a:off x="97181999" y="55"/>
              <a:ext cx="1982512789" cy="106402012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32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НАПРАВЛЕНИЯ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2000" b="0" i="0" u="none">
                <a:solidFill>
                  <a:srgbClr val="272D6B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2D6B"/>
                </a:buClr>
                <a:buSzPct val="25000"/>
                <a:buFont typeface="Questrial"/>
                <a:buNone/>
              </a:pPr>
              <a:r>
                <a:rPr lang="en-US" sz="2000" b="0" i="0" u="none">
                  <a:solidFill>
                    <a:srgbClr val="272D6B"/>
                  </a:solidFill>
                  <a:latin typeface="Questrial"/>
                  <a:ea typeface="Questrial"/>
                  <a:cs typeface="Questrial"/>
                  <a:sym typeface="Questrial"/>
                </a:rPr>
                <a:t>научно-технологического развития </a:t>
              </a:r>
            </a:p>
          </p:txBody>
        </p:sp>
        <p:cxnSp>
          <p:nvCxnSpPr>
            <p:cNvPr id="226" name="Shape 226"/>
            <p:cNvCxnSpPr/>
            <p:nvPr/>
          </p:nvCxnSpPr>
          <p:spPr>
            <a:xfrm>
              <a:off x="0" y="574163459"/>
              <a:ext cx="2147483578" cy="0"/>
            </a:xfrm>
            <a:prstGeom prst="straightConnector1">
              <a:avLst/>
            </a:prstGeom>
            <a:noFill/>
            <a:ln w="19050" cap="flat" cmpd="sng">
              <a:solidFill>
                <a:srgbClr val="C20F12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pic>
          <p:nvPicPr>
            <p:cNvPr id="227" name="Shape 227"/>
            <p:cNvPicPr preferRelativeResize="0"/>
            <p:nvPr/>
          </p:nvPicPr>
          <p:blipFill rotWithShape="1">
            <a:blip r:embed="rId3">
              <a:alphaModFix/>
            </a:blip>
            <a:srcRect t="33200" b="31100"/>
            <a:stretch/>
          </p:blipFill>
          <p:spPr>
            <a:xfrm>
              <a:off x="641401196" y="1404277664"/>
              <a:ext cx="844952728" cy="7432058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34</Slides>
  <Notes>34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Margarita Mkrtumyan</cp:lastModifiedBy>
  <cp:revision>1</cp:revision>
  <dcterms:modified xsi:type="dcterms:W3CDTF">2020-11-05T10:38:40Z</dcterms:modified>
</cp:coreProperties>
</file>