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68" r:id="rId6"/>
    <p:sldId id="269" r:id="rId7"/>
    <p:sldId id="275" r:id="rId8"/>
    <p:sldId id="270" r:id="rId9"/>
    <p:sldId id="278" r:id="rId10"/>
    <p:sldId id="279" r:id="rId11"/>
    <p:sldId id="272" r:id="rId12"/>
    <p:sldId id="273" r:id="rId13"/>
    <p:sldId id="271" r:id="rId14"/>
    <p:sldId id="274" r:id="rId15"/>
    <p:sldId id="277" r:id="rId16"/>
    <p:sldId id="262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08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4B5D6A-AA22-472C-ADA4-0983C9EB2A1B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935CC0-F068-43C9-BD36-BA14C3A2D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280A-3BCA-4DBA-8A19-43DE25D66B56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445E-DAD3-4E87-8676-9EEF1111B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93B3-F34E-4085-A6ED-0165F7C88B54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8530-73E3-4B9F-94C1-58EA72486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46FE-17A7-4BFC-84E6-FBA8ED5D435B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2BB2-FDBB-46E7-8985-CEEE981FC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0534-B62A-4DED-A2E6-CEA3AAFAD13D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730A-24FF-4A06-AD2C-3B0D52256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7C40-B317-4691-ACE8-6B4E08FD3E21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CDEF-6F4C-42CC-BC59-87553AA19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20A8-60FD-4348-9C4B-34101233F715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1A31-14D2-4BF7-913D-5CFD4C4AC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660A-E6ED-4EDA-9E5D-2A87D4D8FA9B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EDFA-5E5E-47AD-A4BA-639F523F5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0254-DD61-45F3-8494-DFA45990D3A6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2E9B-44CD-4671-977C-9DF81A18E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1995-8A52-4EAF-A176-A89FBB0F6CC9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48ED-CE2F-4915-B4C4-33E542FE8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BEB8-F8D6-407C-915F-5E5CA49B8EF2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5AB6-560D-4046-AA2A-A5571BB1D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8A37-D93D-40D1-93D1-89E50182D329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4794-168A-4E31-B13C-6F60A2A03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6C609-EBF2-4996-87B0-CC556165DEA0}" type="datetime1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852C9-A64F-45BB-A103-4D4AFEE51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 noChangeArrowheads="1"/>
          </p:cNvPicPr>
          <p:nvPr/>
        </p:nvPicPr>
        <p:blipFill>
          <a:blip r:embed="rId2"/>
          <a:srcRect l="5975" t="23392" r="311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251325"/>
            <a:ext cx="12188825" cy="2078038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white">
          <a:xfrm>
            <a:off x="0" y="4127500"/>
            <a:ext cx="12188825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white">
          <a:xfrm>
            <a:off x="0" y="6448425"/>
            <a:ext cx="12188825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Заголовок 1"/>
          <p:cNvSpPr>
            <a:spLocks noGrp="1"/>
          </p:cNvSpPr>
          <p:nvPr>
            <p:ph type="ctrTitle"/>
          </p:nvPr>
        </p:nvSpPr>
        <p:spPr>
          <a:xfrm>
            <a:off x="2968625" y="4375150"/>
            <a:ext cx="8580438" cy="1169988"/>
          </a:xfrm>
        </p:spPr>
        <p:txBody>
          <a:bodyPr/>
          <a:lstStyle/>
          <a:p>
            <a:pPr eaLnBrk="1" hangingPunct="1"/>
            <a:r>
              <a:rPr lang="ru-RU" sz="1800" b="1" smtClean="0"/>
              <a:t>СТРАХОВАНИЕ КАК СПОСОБ СОКРАЩЕНИЯ ФИНАНСОВЫХ ПОТЕРЬ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8625" y="5664200"/>
            <a:ext cx="8580438" cy="555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 марта 2017, Р.П. Ардатов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38200" y="836613"/>
            <a:ext cx="10515600" cy="1474787"/>
          </a:xfrm>
        </p:spPr>
        <p:txBody>
          <a:bodyPr/>
          <a:lstStyle/>
          <a:p>
            <a:pPr eaLnBrk="1" hangingPunct="1"/>
            <a:r>
              <a:rPr lang="ru-RU" b="1" smtClean="0"/>
              <a:t>Тема: Страхование как способ сокращения финансовых потерь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788" y="2181225"/>
            <a:ext cx="11398250" cy="43497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Овладение </a:t>
            </a:r>
            <a:r>
              <a:rPr lang="ru-RU" sz="2400" b="1" dirty="0" err="1" smtClean="0"/>
              <a:t>метапредметными</a:t>
            </a:r>
            <a:r>
              <a:rPr lang="ru-RU" sz="2400" b="1" dirty="0" smtClean="0"/>
              <a:t> </a:t>
            </a:r>
            <a:r>
              <a:rPr lang="ru-RU" sz="2400" b="1" dirty="0"/>
              <a:t>умениями: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принимать решения в стандартных и нестандартных ситуациях </a:t>
            </a:r>
            <a:r>
              <a:rPr lang="ru-RU" sz="2400" b="1" dirty="0" smtClean="0"/>
              <a:t>и нести </a:t>
            </a:r>
            <a:r>
              <a:rPr lang="ru-RU" sz="2400" b="1" dirty="0"/>
              <a:t>за них ответственность (ОК-3);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осуществлять </a:t>
            </a:r>
            <a:r>
              <a:rPr lang="ru-RU" sz="2400" b="1" dirty="0"/>
              <a:t>поиск и использование информации, </a:t>
            </a:r>
            <a:r>
              <a:rPr lang="ru-RU" sz="2400" b="1" dirty="0" smtClean="0"/>
              <a:t>необходимой для </a:t>
            </a:r>
            <a:r>
              <a:rPr lang="ru-RU" sz="2400" b="1" dirty="0"/>
              <a:t>эффективного выполнения профессиональных задач (ОК-4);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использовать </a:t>
            </a:r>
            <a:r>
              <a:rPr lang="ru-RU" sz="2400" b="1" dirty="0"/>
              <a:t>информационно-коммуникационные технологии </a:t>
            </a:r>
            <a:r>
              <a:rPr lang="ru-RU" sz="2400" b="1" dirty="0" smtClean="0"/>
              <a:t>в профессиональной </a:t>
            </a:r>
            <a:r>
              <a:rPr lang="ru-RU" sz="2400" b="1" dirty="0"/>
              <a:t>деятельности (ОК-5);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работать </a:t>
            </a:r>
            <a:r>
              <a:rPr lang="ru-RU" sz="2400" b="1" dirty="0"/>
              <a:t>в коллективе и команде, эффективно общаться с </a:t>
            </a:r>
            <a:r>
              <a:rPr lang="ru-RU" sz="2400" b="1" dirty="0" smtClean="0"/>
              <a:t>коллегами</a:t>
            </a:r>
            <a:r>
              <a:rPr lang="ru-RU" sz="2400" b="1" dirty="0"/>
              <a:t>, руководством, потребителями (ОК-6);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идентифицировать </a:t>
            </a:r>
            <a:r>
              <a:rPr lang="ru-RU" sz="2400" b="1" dirty="0"/>
              <a:t>риски, от которых защищает </a:t>
            </a:r>
            <a:r>
              <a:rPr lang="ru-RU" sz="2400" b="1" dirty="0" smtClean="0"/>
              <a:t>государственное социальное </a:t>
            </a:r>
            <a:r>
              <a:rPr lang="ru-RU" sz="2400" b="1" dirty="0"/>
              <a:t>страхование, и риски, от которых нужно </a:t>
            </a:r>
            <a:r>
              <a:rPr lang="ru-RU" sz="2400" b="1" dirty="0" smtClean="0"/>
              <a:t>защищаться самостоятельно</a:t>
            </a:r>
            <a:r>
              <a:rPr lang="ru-RU" sz="2400" b="1" dirty="0"/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оценивать </a:t>
            </a:r>
            <a:r>
              <a:rPr lang="ru-RU" sz="2400" b="1" dirty="0"/>
              <a:t>необходимость добровольного страхования в </a:t>
            </a:r>
            <a:r>
              <a:rPr lang="ru-RU" sz="2400" b="1" dirty="0" smtClean="0"/>
              <a:t>зависимости </a:t>
            </a:r>
            <a:r>
              <a:rPr lang="ru-RU" sz="2400" b="1" dirty="0"/>
              <a:t>от жизненных ситуаций.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EF1AD-2479-4F88-AAA3-EA9A34967B11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8513"/>
            <a:ext cx="10515600" cy="644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Описание 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0338"/>
            <a:ext cx="11033125" cy="5111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Этапы и типы </a:t>
            </a:r>
            <a:r>
              <a:rPr lang="ru-RU" b="1" dirty="0" smtClean="0"/>
              <a:t>заданий </a:t>
            </a:r>
            <a:r>
              <a:rPr lang="ru-RU" b="1" dirty="0"/>
              <a:t>для </a:t>
            </a:r>
            <a:r>
              <a:rPr lang="ru-RU" b="1" dirty="0" smtClean="0"/>
              <a:t>обучающихся</a:t>
            </a:r>
            <a:r>
              <a:rPr lang="ru-RU" b="1" dirty="0"/>
              <a:t>*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*</a:t>
            </a:r>
            <a:r>
              <a:rPr lang="ru-RU" sz="2000" b="1" dirty="0"/>
              <a:t>этап может включать одно или несколько типов заданий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0" y="1800225"/>
          <a:ext cx="10161588" cy="415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771">
                  <a:extLst>
                    <a:ext uri="{9D8B030D-6E8A-4147-A177-3AD203B41FA5}"/>
                  </a:extLst>
                </a:gridCol>
                <a:gridCol w="2254469">
                  <a:extLst>
                    <a:ext uri="{9D8B030D-6E8A-4147-A177-3AD203B41FA5}"/>
                  </a:extLst>
                </a:gridCol>
                <a:gridCol w="6995252">
                  <a:extLst>
                    <a:ext uri="{9D8B030D-6E8A-4147-A177-3AD203B41FA5}"/>
                  </a:extLst>
                </a:gridCol>
              </a:tblGrid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Продолжительность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Действия </a:t>
                      </a:r>
                      <a:r>
                        <a:rPr lang="ru-RU" sz="2400" b="1" dirty="0" smtClean="0"/>
                        <a:t>обучающихся </a:t>
                      </a:r>
                      <a:r>
                        <a:rPr lang="ru-RU" sz="2400" b="1" dirty="0"/>
                        <a:t>при выполнении заданий или типы заданий для </a:t>
                      </a:r>
                      <a:r>
                        <a:rPr lang="ru-RU" sz="2400" b="1" dirty="0" smtClean="0"/>
                        <a:t>обучающихся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Обсуждение кейсов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«Страховые премии и выплаты в России», о</a:t>
                      </a:r>
                      <a:r>
                        <a:rPr lang="ru-RU" sz="2400" b="1" dirty="0" smtClean="0"/>
                        <a:t>тветы на вопросы кейсов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Мини-лекция  «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Страхование как способ сокращения финансовых потерь»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Обсуждение жизненных ситуаций: страхование жизни, страхование автомобиля,</a:t>
                      </a:r>
                      <a:r>
                        <a:rPr lang="ru-RU" sz="2400" b="1" baseline="0" dirty="0" smtClean="0"/>
                        <a:t> страхование имущества</a:t>
                      </a:r>
                      <a:endParaRPr lang="ru-RU" sz="2400" b="1" dirty="0"/>
                    </a:p>
                  </a:txBody>
                  <a:tcPr/>
                </a:tc>
              </a:tr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Итоговый контроль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0DD3C-05B9-49C8-ABCC-0B43E9BA3A1D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0413"/>
            <a:ext cx="10515600" cy="669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Описание 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2863"/>
            <a:ext cx="10515600" cy="51387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Ожидаемые результаты и методы оценки их достижения </a:t>
            </a:r>
            <a:r>
              <a:rPr lang="ru-RU" b="1" dirty="0" smtClean="0"/>
              <a:t>обучающимися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*</a:t>
            </a:r>
            <a:r>
              <a:rPr lang="ru-RU" sz="2000" b="1" dirty="0"/>
              <a:t>этап может не включать ни одного задания из контрольно-измерительных процедур и учитель может использовать комплексные задания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0" y="2178050"/>
          <a:ext cx="10161588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709">
                  <a:extLst>
                    <a:ext uri="{9D8B030D-6E8A-4147-A177-3AD203B41FA5}"/>
                  </a:extLst>
                </a:gridCol>
                <a:gridCol w="4272456">
                  <a:extLst>
                    <a:ext uri="{9D8B030D-6E8A-4147-A177-3AD203B41FA5}"/>
                  </a:extLst>
                </a:gridCol>
                <a:gridCol w="5040327">
                  <a:extLst>
                    <a:ext uri="{9D8B030D-6E8A-4147-A177-3AD203B41FA5}"/>
                  </a:extLst>
                </a:gridCol>
              </a:tblGrid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Ожидаемые результаты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Типы заданий контрольно-измерительных</a:t>
                      </a:r>
                      <a:r>
                        <a:rPr lang="ru-RU" b="1" baseline="0" dirty="0"/>
                        <a:t> </a:t>
                      </a:r>
                      <a:endParaRPr lang="ru-RU" b="1" baseline="0" dirty="0" smtClean="0"/>
                    </a:p>
                    <a:p>
                      <a:pPr algn="ctr"/>
                      <a:r>
                        <a:rPr lang="ru-RU" b="1" baseline="0" dirty="0" smtClean="0"/>
                        <a:t>процедур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Сравнение страховых продуктов и видов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рисков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Вопросы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к кейсам.  Дискуссия по теме «Проблема – риски семьи, решение – страхование рисков»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Знание видов страхования, освоение процесса</a:t>
                      </a:r>
                      <a:r>
                        <a:rPr lang="ru-RU" b="1" baseline="0" dirty="0" smtClean="0"/>
                        <a:t> принятия решения по</a:t>
                      </a:r>
                      <a:r>
                        <a:rPr lang="ru-RU" b="1" dirty="0" smtClean="0"/>
                        <a:t> выбору страховой компании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Устный опрос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Установка на использование страховых продуктов как способа</a:t>
                      </a:r>
                      <a:r>
                        <a:rPr lang="ru-RU" b="1" baseline="0" dirty="0" smtClean="0"/>
                        <a:t> сокращения финансовых потерь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Решение ситуационных  (жизненных) задач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14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Оценка доли обучающихся, усвоивших материал занятия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Тест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8E133-1728-4F2E-8B9B-D5DC0FA5B497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2763" y="2705100"/>
            <a:ext cx="5227637" cy="3384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004888"/>
            <a:ext cx="10515600" cy="1493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Методическая характеристика занятия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50CDB-40CC-44ED-B083-BB8686BDEC1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988" y="2589213"/>
            <a:ext cx="8048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773113" y="1198563"/>
            <a:ext cx="10515600" cy="5462587"/>
          </a:xfrm>
        </p:spPr>
        <p:txBody>
          <a:bodyPr/>
          <a:lstStyle/>
          <a:p>
            <a:pPr eaLnBrk="1" hangingPunct="1"/>
            <a:r>
              <a:rPr lang="ru-RU" sz="3200" b="1" u="sng" smtClean="0"/>
              <a:t>Перечень методик </a:t>
            </a:r>
            <a:r>
              <a:rPr lang="ru-RU" sz="3200" b="1" smtClean="0"/>
              <a:t>(технологий, методических приемов), рекомендуемых к использованию на занятии: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- </a:t>
            </a:r>
            <a:r>
              <a:rPr lang="ru-RU" sz="3200" b="1" smtClean="0"/>
              <a:t>метод кейсов «Страховые премии и выплаты в России», обсуждение кейсов;</a:t>
            </a:r>
            <a:br>
              <a:rPr lang="ru-RU" sz="3200" b="1" smtClean="0"/>
            </a:br>
            <a:r>
              <a:rPr lang="ru-RU" sz="3200" b="1" smtClean="0"/>
              <a:t>- компьютерная презентация мини-лекции  «Страхование как способ сокращения финансовых потерь»;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- </a:t>
            </a:r>
            <a:r>
              <a:rPr lang="ru-RU" sz="3200" b="1" smtClean="0"/>
              <a:t>сторителлинг, обсуждение жизненных ситуаций: страхование жизни, страхование автомобиля, страхование имущества;</a:t>
            </a:r>
            <a:br>
              <a:rPr lang="ru-RU" sz="3200" b="1" smtClean="0"/>
            </a:br>
            <a:r>
              <a:rPr lang="ru-RU" sz="3200" b="1" smtClean="0"/>
              <a:t>- контрольное тестирование .</a:t>
            </a:r>
            <a:r>
              <a:rPr lang="ru-RU" sz="3200" smtClean="0"/>
              <a:t> 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A9426-2CD2-420C-B2BB-24596743D851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669925"/>
          </a:xfrm>
        </p:spPr>
        <p:txBody>
          <a:bodyPr/>
          <a:lstStyle/>
          <a:p>
            <a:pPr eaLnBrk="1" hangingPunct="1"/>
            <a:r>
              <a:rPr lang="ru-RU" sz="3200" b="1" smtClean="0"/>
              <a:t>Методика оценки педагогической эффективности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12863"/>
            <a:ext cx="11430000" cy="507523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Вопросы для педагогической </a:t>
            </a:r>
            <a:r>
              <a:rPr lang="ru-RU" b="1" dirty="0" smtClean="0"/>
              <a:t>рефлексии: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Какая цель нашей работы на занятии была сформулирована?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Какие результаты работы мы получили по реализации цели?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Какой материал вам </a:t>
            </a:r>
            <a:r>
              <a:rPr lang="de-AT" b="1" dirty="0" err="1"/>
              <a:t>показал</a:t>
            </a:r>
            <a:r>
              <a:rPr lang="ru-RU" b="1" dirty="0" err="1"/>
              <a:t>ся</a:t>
            </a:r>
            <a:r>
              <a:rPr lang="ru-RU" b="1" dirty="0"/>
              <a:t> </a:t>
            </a:r>
            <a:r>
              <a:rPr lang="de-AT" b="1" dirty="0" err="1"/>
              <a:t>сегодня</a:t>
            </a:r>
            <a:r>
              <a:rPr lang="de-AT" b="1" dirty="0"/>
              <a:t> </a:t>
            </a:r>
            <a:r>
              <a:rPr lang="de-AT" b="1" dirty="0" err="1"/>
              <a:t>трудным</a:t>
            </a:r>
            <a:r>
              <a:rPr lang="de-AT" b="1" dirty="0"/>
              <a:t>? </a:t>
            </a:r>
            <a:r>
              <a:rPr lang="de-DE" b="1" dirty="0" err="1"/>
              <a:t>Перечислите</a:t>
            </a:r>
            <a:r>
              <a:rPr lang="de-DE" b="1" dirty="0"/>
              <a:t>. 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AT" b="1" dirty="0" err="1"/>
              <a:t>Что</a:t>
            </a:r>
            <a:r>
              <a:rPr lang="de-AT" b="1" dirty="0"/>
              <a:t>, в </a:t>
            </a:r>
            <a:r>
              <a:rPr lang="de-AT" b="1" dirty="0" err="1"/>
              <a:t>изученном</a:t>
            </a:r>
            <a:r>
              <a:rPr lang="de-AT" b="1" dirty="0"/>
              <a:t> </a:t>
            </a:r>
            <a:r>
              <a:rPr lang="de-AT" b="1" dirty="0" err="1"/>
              <a:t>сегодня</a:t>
            </a:r>
            <a:r>
              <a:rPr lang="de-AT" b="1" dirty="0"/>
              <a:t>, </a:t>
            </a:r>
            <a:r>
              <a:rPr lang="de-AT" b="1" dirty="0" err="1"/>
              <a:t>для</a:t>
            </a:r>
            <a:r>
              <a:rPr lang="de-AT" b="1" dirty="0"/>
              <a:t> </a:t>
            </a:r>
            <a:r>
              <a:rPr lang="de-AT" b="1" dirty="0" err="1"/>
              <a:t>вас</a:t>
            </a:r>
            <a:r>
              <a:rPr lang="de-AT" b="1" dirty="0"/>
              <a:t> </a:t>
            </a:r>
            <a:r>
              <a:rPr lang="de-AT" b="1" dirty="0" err="1"/>
              <a:t>самое</a:t>
            </a:r>
            <a:r>
              <a:rPr lang="de-AT" b="1" dirty="0"/>
              <a:t> </a:t>
            </a:r>
            <a:r>
              <a:rPr lang="de-AT" b="1" dirty="0" err="1"/>
              <a:t>главное</a:t>
            </a:r>
            <a:r>
              <a:rPr lang="de-AT" b="1" dirty="0"/>
              <a:t>?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 err="1"/>
              <a:t>Каким</a:t>
            </a:r>
            <a:r>
              <a:rPr lang="de-DE" b="1" dirty="0"/>
              <a:t> </a:t>
            </a:r>
            <a:r>
              <a:rPr lang="de-DE" b="1" dirty="0" err="1"/>
              <a:t>образом</a:t>
            </a:r>
            <a:r>
              <a:rPr lang="de-DE" b="1" dirty="0"/>
              <a:t> </a:t>
            </a:r>
            <a:r>
              <a:rPr lang="ru-RU" b="1" dirty="0" smtClean="0"/>
              <a:t>вы рекомендовали бы своим близким и друзьям использовать страховые продукты</a:t>
            </a:r>
            <a:r>
              <a:rPr lang="de-DE" b="1" dirty="0" smtClean="0"/>
              <a:t>?</a:t>
            </a: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Критерии </a:t>
            </a:r>
            <a:r>
              <a:rPr lang="ru-RU" b="1" dirty="0"/>
              <a:t>оценки эффективности </a:t>
            </a:r>
            <a:r>
              <a:rPr lang="ru-RU" b="1" dirty="0" smtClean="0"/>
              <a:t>занятия: 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85% обучающихся набрали по контрольному тесту больше 75% правильных ответов.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Готовность обучающихся к страхованию рисков: имущества (квартира, дом, домашнее имущество), автомобиля (ОСАГО и КАСКО), жизни.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DD9F3-A803-45A3-AB28-FA4D942521CB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 noChangeArrowheads="1"/>
          </p:cNvPicPr>
          <p:nvPr/>
        </p:nvPicPr>
        <p:blipFill>
          <a:blip r:embed="rId2"/>
          <a:srcRect t="22551" b="11145"/>
          <a:stretch>
            <a:fillRect/>
          </a:stretch>
        </p:blipFill>
        <p:spPr bwMode="auto">
          <a:xfrm>
            <a:off x="0" y="0"/>
            <a:ext cx="12192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5"/>
          </a:xfrm>
        </p:spPr>
        <p:txBody>
          <a:bodyPr/>
          <a:lstStyle/>
          <a:p>
            <a:pPr algn="ctr" eaLnBrk="1" hangingPunct="1"/>
            <a:r>
              <a:rPr lang="ru-RU" b="1" smtClean="0"/>
              <a:t>Благодарим за внимание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531A6-B5B3-4434-A155-04D855A69A6C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836613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>
              <a:solidFill>
                <a:srgbClr val="C55A11"/>
              </a:solidFill>
              <a:latin typeface="Decorlz"/>
            </a:endParaRPr>
          </a:p>
        </p:txBody>
      </p:sp>
      <p:sp>
        <p:nvSpPr>
          <p:cNvPr id="15362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600" b="1" smtClean="0"/>
              <a:t>Нестерова Маргарита Андреевна, преподаватель спецдисциплин ГБПОУ «Областной многопрофильный техникум», р.п. Ардатов, Нижегородская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1470E-8068-402C-BF54-565747024063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3" y="495300"/>
            <a:ext cx="10515600" cy="10763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smtClean="0"/>
              <a:t>Тема внеурочной деятельности</a:t>
            </a:r>
            <a:endParaRPr lang="ru-RU" sz="4000" b="1" smtClean="0">
              <a:solidFill>
                <a:srgbClr val="843C0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831850" y="1738313"/>
            <a:ext cx="10515600" cy="43513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Методическая разработка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внеурочного занятия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теме: Страхование как способ сокращения финансовых потерь.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125C1-B1B1-4652-AB0B-B17D2FDFBBB0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63" y="3273425"/>
            <a:ext cx="54737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950" y="1671638"/>
            <a:ext cx="11650663" cy="26384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Занятие проводится для обучающихся 2 курса СПО.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Тема занятия «Страхование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способ сокращения финансовых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потерь».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занятии будет использоваться методика кейс-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стади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Обучающиеся научатся делать выбор страховых продуктов на основе жизненных целей и обстоятельств.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939800"/>
            <a:ext cx="10515600" cy="758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/>
              <a:t>Общая характеристика занятия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2D16B-04B3-4B19-9BCB-1A077E9CD0D3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738" y="4324350"/>
            <a:ext cx="3957637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031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Характеристика </a:t>
            </a:r>
            <a:r>
              <a:rPr lang="ru-RU" b="1" dirty="0"/>
              <a:t>условий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1841500"/>
            <a:ext cx="11225213" cy="4732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2600" b="1" smtClean="0"/>
              <a:t>Объект: Обучающиеся</a:t>
            </a:r>
          </a:p>
          <a:p>
            <a:pPr lvl="1" eaLnBrk="1" hangingPunct="1">
              <a:lnSpc>
                <a:spcPct val="70000"/>
              </a:lnSpc>
            </a:pPr>
            <a:r>
              <a:rPr lang="ru-RU" sz="2200" b="1" smtClean="0"/>
              <a:t>Место: р.п. Ардатов</a:t>
            </a:r>
          </a:p>
          <a:p>
            <a:pPr lvl="1" eaLnBrk="1" hangingPunct="1">
              <a:lnSpc>
                <a:spcPct val="70000"/>
              </a:lnSpc>
            </a:pPr>
            <a:r>
              <a:rPr lang="ru-RU" sz="2200" b="1" smtClean="0"/>
              <a:t>Название образовательной организации: Государственное бюджетное профессиональное образовательное учреждение «Областной многопрофильный техникум»</a:t>
            </a:r>
          </a:p>
          <a:p>
            <a:pPr eaLnBrk="1" hangingPunct="1">
              <a:lnSpc>
                <a:spcPct val="70000"/>
              </a:lnSpc>
            </a:pPr>
            <a:r>
              <a:rPr lang="ru-RU" sz="2600" b="1" smtClean="0"/>
              <a:t>Участники проекта: </a:t>
            </a:r>
          </a:p>
          <a:p>
            <a:pPr lvl="1" eaLnBrk="1" hangingPunct="1">
              <a:lnSpc>
                <a:spcPct val="70000"/>
              </a:lnSpc>
            </a:pPr>
            <a:r>
              <a:rPr lang="ru-RU" sz="2200" b="1" smtClean="0"/>
              <a:t>Педагог: </a:t>
            </a:r>
            <a:r>
              <a:rPr lang="ru-RU" sz="2200" b="1" i="1" smtClean="0"/>
              <a:t>Нестерова Маргарита Андреевна , преподаватель спец.дисциплин           1 категории,</a:t>
            </a:r>
          </a:p>
          <a:p>
            <a:pPr lvl="1" eaLnBrk="1" hangingPunct="1">
              <a:lnSpc>
                <a:spcPct val="70000"/>
              </a:lnSpc>
            </a:pPr>
            <a:r>
              <a:rPr lang="ru-RU" sz="2200" b="1" smtClean="0"/>
              <a:t>Учащиеся: обучающиеся  2 курса СПО</a:t>
            </a:r>
            <a:endParaRPr lang="ru-RU" sz="2200" b="1" i="1" smtClean="0"/>
          </a:p>
          <a:p>
            <a:pPr lvl="1" eaLnBrk="1" hangingPunct="1">
              <a:lnSpc>
                <a:spcPct val="70000"/>
              </a:lnSpc>
            </a:pPr>
            <a:r>
              <a:rPr lang="ru-RU" sz="2200" b="1" smtClean="0"/>
              <a:t>Другие: </a:t>
            </a:r>
            <a:r>
              <a:rPr lang="ru-RU" sz="2200" b="1" i="1" smtClean="0"/>
              <a:t>консультант ПАО Росгосстрах</a:t>
            </a:r>
          </a:p>
          <a:p>
            <a:pPr eaLnBrk="1" hangingPunct="1">
              <a:lnSpc>
                <a:spcPct val="70000"/>
              </a:lnSpc>
            </a:pPr>
            <a:r>
              <a:rPr lang="ru-RU" sz="2600" b="1" smtClean="0"/>
              <a:t>Тема классного часа «Страхование как способ сокращения финансовых потерь»</a:t>
            </a:r>
          </a:p>
          <a:p>
            <a:pPr eaLnBrk="1" hangingPunct="1">
              <a:lnSpc>
                <a:spcPct val="70000"/>
              </a:lnSpc>
            </a:pPr>
            <a:r>
              <a:rPr lang="ru-RU" sz="2600" b="1" smtClean="0"/>
              <a:t>Место занятия в логике реализации предмета: внеурочная деятельность (классный час)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E63EC-1587-407E-B078-BF929EE2A2E6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693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Характеристика условий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538" y="1541463"/>
            <a:ext cx="11603037" cy="48990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Вид деятельности учащихся: </a:t>
            </a:r>
            <a:r>
              <a:rPr lang="ru-RU" b="1" dirty="0" smtClean="0"/>
              <a:t>вне</a:t>
            </a:r>
            <a:r>
              <a:rPr lang="ru-RU" b="1" i="1" dirty="0" smtClean="0"/>
              <a:t>урочная деятельность (классный час)</a:t>
            </a:r>
            <a:endParaRPr lang="ru-RU" b="1" i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Количество занятий по </a:t>
            </a:r>
            <a:r>
              <a:rPr lang="ru-RU" b="1" dirty="0" smtClean="0"/>
              <a:t>теме – 1 час, в разделе программы Финансовая грамотность: </a:t>
            </a:r>
            <a:r>
              <a:rPr lang="ru-RU" b="1" i="1" dirty="0" smtClean="0"/>
              <a:t> «Страхование»</a:t>
            </a:r>
            <a:endParaRPr lang="ru-RU" b="1" i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Тип занятия: </a:t>
            </a:r>
            <a:r>
              <a:rPr lang="ru-RU" b="1" i="1" dirty="0"/>
              <a:t>комбинированный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Оборудование: аудитория, оснащенная персональным компьютером, проектором, интерактивной доской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Учебно-методическое обеспечение</a:t>
            </a:r>
          </a:p>
          <a:p>
            <a:pPr marL="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/>
              <a:t>Учебное </a:t>
            </a:r>
            <a:r>
              <a:rPr lang="ru-RU" sz="2800" b="1" dirty="0"/>
              <a:t>пособие для </a:t>
            </a:r>
            <a:r>
              <a:rPr lang="ru-RU" sz="2800" b="1" dirty="0" smtClean="0"/>
              <a:t>обучающихся: Жданова А.О. Финансовая грамотность для обучающихся СПО / А.О. Жданова. – М.: ВИТА-ПРЕСС, 2014. – 400 с. </a:t>
            </a:r>
            <a:endParaRPr lang="ru-RU" sz="2800" b="1" dirty="0"/>
          </a:p>
          <a:p>
            <a:pPr marL="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/>
              <a:t>Методические материалы для учителя: </a:t>
            </a:r>
            <a:endParaRPr lang="ru-RU" sz="2800" b="1" dirty="0" smtClean="0"/>
          </a:p>
          <a:p>
            <a:pPr marL="22860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 smtClean="0"/>
              <a:t>Жданова </a:t>
            </a:r>
            <a:r>
              <a:rPr lang="ru-RU" sz="2800" b="1" dirty="0"/>
              <a:t>А.О. Финансовая грамотность для </a:t>
            </a:r>
            <a:r>
              <a:rPr lang="ru-RU" sz="2800" b="1" dirty="0" smtClean="0"/>
              <a:t>преподавателя </a:t>
            </a:r>
            <a:r>
              <a:rPr lang="ru-RU" sz="2800" b="1" dirty="0"/>
              <a:t>СПО / А.О. Жданова. – М.: ВИТА-ПРЕСС, 2014. – </a:t>
            </a:r>
            <a:r>
              <a:rPr lang="ru-RU" sz="2800" b="1" dirty="0" smtClean="0"/>
              <a:t> 192с</a:t>
            </a:r>
            <a:r>
              <a:rPr lang="ru-RU" sz="2800" b="1" dirty="0"/>
              <a:t>. </a:t>
            </a:r>
            <a:r>
              <a:rPr lang="ru-RU" sz="2800" b="1" dirty="0" smtClean="0"/>
              <a:t> (Дополнительное образование: Серия «Учимся разумному поведению»). </a:t>
            </a:r>
          </a:p>
          <a:p>
            <a:pPr marL="22860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b="1" dirty="0"/>
              <a:t>Жданова А.О. Финансовая </a:t>
            </a:r>
            <a:r>
              <a:rPr lang="ru-RU" sz="2800" b="1" dirty="0" smtClean="0"/>
              <a:t>грамотность: контрольно-измерительные материалы. СПО </a:t>
            </a:r>
            <a:r>
              <a:rPr lang="ru-RU" sz="2800" b="1" dirty="0"/>
              <a:t>/ А.О. Жданова. – М.: ВИТА-ПРЕСС, 2014. –  </a:t>
            </a:r>
            <a:r>
              <a:rPr lang="ru-RU" sz="2800" b="1" dirty="0" smtClean="0"/>
              <a:t>32с</a:t>
            </a:r>
            <a:r>
              <a:rPr lang="ru-RU" sz="2800" b="1" dirty="0"/>
              <a:t>.  (Дополнительное образование: Серия «Учимся разумному поведению»). </a:t>
            </a:r>
          </a:p>
          <a:p>
            <a:pPr marL="22860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b="1" dirty="0"/>
          </a:p>
          <a:p>
            <a:pPr marL="22860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b="1" dirty="0" smtClean="0"/>
          </a:p>
          <a:p>
            <a:pPr marL="228600" lvl="1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b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4051F-484F-46E7-BC15-26B70973C76F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2"/>
          <p:cNvSpPr>
            <a:spLocks noGrp="1"/>
          </p:cNvSpPr>
          <p:nvPr>
            <p:ph type="body" idx="1"/>
          </p:nvPr>
        </p:nvSpPr>
        <p:spPr>
          <a:xfrm>
            <a:off x="831850" y="2481263"/>
            <a:ext cx="10515600" cy="12287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</a:rPr>
              <a:t>Страхование как способ сокращения финансовых потерь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071563"/>
            <a:ext cx="10515600" cy="1436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Педагогическая характеристика занятия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C8D16-8BE8-4197-BF2A-27F82DFB4FB3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88" y="3565525"/>
            <a:ext cx="575945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7588"/>
            <a:ext cx="10515600" cy="1189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Тема: Страхование как способ сокращения финансовых потерь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0875"/>
            <a:ext cx="11080750" cy="45847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Цель </a:t>
            </a:r>
            <a:r>
              <a:rPr lang="ru-RU" b="1" dirty="0"/>
              <a:t>занятия: достижение не менее </a:t>
            </a:r>
            <a:r>
              <a:rPr lang="ru-RU" b="1" dirty="0" smtClean="0"/>
              <a:t>85 </a:t>
            </a:r>
            <a:r>
              <a:rPr lang="ru-RU" b="1" dirty="0"/>
              <a:t>% </a:t>
            </a:r>
            <a:r>
              <a:rPr lang="ru-RU" b="1" dirty="0" smtClean="0"/>
              <a:t>обучающихся </a:t>
            </a:r>
            <a:r>
              <a:rPr lang="ru-RU" b="1" dirty="0"/>
              <a:t>следующих образовательных результатов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/>
              <a:t>Предметные образовательные результаты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/>
              <a:t>Усвоение (применение) понятий по теме: страховой случай, страховая премия, страховая выплата, страхование имущества, договор страхования, страхование гражданской ответственности, обязательное страхование, добровольное </a:t>
            </a:r>
            <a:r>
              <a:rPr lang="ru-RU" sz="2800" b="1" dirty="0"/>
              <a:t>страхование, ОСАГО, КАСКО, франшиза, личное страхование, </a:t>
            </a:r>
            <a:r>
              <a:rPr lang="ru-RU" sz="2800" b="1" dirty="0" smtClean="0"/>
              <a:t>обязательное медицинское страхование (ОМС), полис ОМС, добровольное медицинское  страхование, страхование жизни, страховая компания.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926FD-C95D-44E5-981C-56ACEA791B2B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38200" y="1044575"/>
            <a:ext cx="10515600" cy="1436688"/>
          </a:xfrm>
        </p:spPr>
        <p:txBody>
          <a:bodyPr/>
          <a:lstStyle/>
          <a:p>
            <a:pPr eaLnBrk="1" hangingPunct="1"/>
            <a:r>
              <a:rPr lang="ru-RU" b="1" smtClean="0"/>
              <a:t>Тема: Страхование как способ сокращения финансовых потерь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25" y="2481263"/>
            <a:ext cx="11383963" cy="38242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Овладение предметными умениями: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сравнивать </a:t>
            </a:r>
            <a:r>
              <a:rPr lang="ru-RU" sz="2400" b="1" dirty="0"/>
              <a:t>риски по вероятности наступления и тяжести </a:t>
            </a:r>
            <a:r>
              <a:rPr lang="ru-RU" sz="2400" b="1" dirty="0" smtClean="0"/>
              <a:t>последствий </a:t>
            </a:r>
            <a:r>
              <a:rPr lang="ru-RU" sz="2400" b="1" dirty="0"/>
              <a:t>и определять, какой из них опасней</a:t>
            </a:r>
            <a:r>
              <a:rPr lang="ru-RU" sz="2400" b="1" dirty="0" smtClean="0"/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различать обязательное и добровольное страхование;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решать</a:t>
            </a:r>
            <a:r>
              <a:rPr lang="ru-RU" sz="2400" b="1" dirty="0"/>
              <a:t>, какие риски можно и нужно застраховать, а какие — нет;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отличать </a:t>
            </a:r>
            <a:r>
              <a:rPr lang="ru-RU" sz="2400" b="1" dirty="0"/>
              <a:t>ОСАГО от КАСКО;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пользоваться </a:t>
            </a:r>
            <a:r>
              <a:rPr lang="ru-RU" sz="2400" b="1" dirty="0"/>
              <a:t>— в полной мере и эффективно — правами </a:t>
            </a:r>
            <a:r>
              <a:rPr lang="ru-RU" sz="2400" b="1" dirty="0" smtClean="0"/>
              <a:t>владельца </a:t>
            </a:r>
            <a:r>
              <a:rPr lang="ru-RU" sz="2400" b="1" dirty="0"/>
              <a:t>полиса ОМС;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различать </a:t>
            </a:r>
            <a:r>
              <a:rPr lang="ru-RU" sz="2400" b="1" dirty="0"/>
              <a:t>обязательное и добровольное медицинское </a:t>
            </a:r>
            <a:r>
              <a:rPr lang="ru-RU" sz="2400" b="1" dirty="0" smtClean="0"/>
              <a:t>страхование;</a:t>
            </a:r>
            <a:endParaRPr lang="ru-RU" sz="24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различать </a:t>
            </a:r>
            <a:r>
              <a:rPr lang="ru-RU" sz="2400" b="1" dirty="0"/>
              <a:t>накопительное страхование жизни, инвестиционное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страхование жизни и банковский депозит;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правильно </a:t>
            </a:r>
            <a:r>
              <a:rPr lang="ru-RU" sz="2400" b="1" dirty="0"/>
              <a:t>выбрать страховую компанию.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4DC03-D48B-4B21-980E-BE870E79953B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750</Words>
  <Application>Microsoft Office PowerPoint</Application>
  <PresentationFormat>Произвольный</PresentationFormat>
  <Paragraphs>137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Calibri</vt:lpstr>
      <vt:lpstr>Decorlz</vt:lpstr>
      <vt:lpstr>Wingdings</vt:lpstr>
      <vt:lpstr>Тема Office</vt:lpstr>
      <vt:lpstr>СТРАХОВАНИЕ КАК СПОСОБ СОКРАЩЕНИЯ ФИНАНСОВЫХ ПОТЕРЬ</vt:lpstr>
      <vt:lpstr> </vt:lpstr>
      <vt:lpstr>Тема внеурочной деятельности</vt:lpstr>
      <vt:lpstr>Общая характеристика занятия</vt:lpstr>
      <vt:lpstr>Характеристика условий реализации проекта</vt:lpstr>
      <vt:lpstr>Характеристика условий реализации проекта</vt:lpstr>
      <vt:lpstr>Педагогическая характеристика занятия</vt:lpstr>
      <vt:lpstr>Тема: Страхование как способ сокращения финансовых потерь</vt:lpstr>
      <vt:lpstr>Тема: Страхование как способ сокращения финансовых потерь</vt:lpstr>
      <vt:lpstr>Тема: Страхование как способ сокращения финансовых потерь</vt:lpstr>
      <vt:lpstr>Описание учебного процесса</vt:lpstr>
      <vt:lpstr>Описание учебного процесса</vt:lpstr>
      <vt:lpstr>Методическая характеристика занятия</vt:lpstr>
      <vt:lpstr>Перечень методик (технологий, методических приемов), рекомендуемых к использованию на занятии: - метод кейсов «Страховые премии и выплаты в России», обсуждение кейсов; - компьютерная презентация мини-лекции  «Страхование как способ сокращения финансовых потерь»; - сторителлинг, обсуждение жизненных ситуаций: страхование жизни, страхование автомобиля, страхование имущества; - контрольное тестирование .  </vt:lpstr>
      <vt:lpstr>Методика оценки педагогической эффективности занятия 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User</cp:lastModifiedBy>
  <cp:revision>102</cp:revision>
  <dcterms:created xsi:type="dcterms:W3CDTF">2016-08-27T07:46:40Z</dcterms:created>
  <dcterms:modified xsi:type="dcterms:W3CDTF">2017-02-24T10:58:53Z</dcterms:modified>
</cp:coreProperties>
</file>